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419" r:id="rId3"/>
    <p:sldId id="337" r:id="rId4"/>
    <p:sldId id="338" r:id="rId5"/>
    <p:sldId id="266" r:id="rId6"/>
    <p:sldId id="327" r:id="rId7"/>
    <p:sldId id="332" r:id="rId8"/>
    <p:sldId id="259" r:id="rId9"/>
    <p:sldId id="258" r:id="rId10"/>
    <p:sldId id="403" r:id="rId11"/>
    <p:sldId id="424" r:id="rId12"/>
    <p:sldId id="425" r:id="rId13"/>
    <p:sldId id="426" r:id="rId14"/>
    <p:sldId id="427" r:id="rId15"/>
    <p:sldId id="429" r:id="rId16"/>
    <p:sldId id="428" r:id="rId17"/>
    <p:sldId id="430" r:id="rId18"/>
    <p:sldId id="345" r:id="rId19"/>
    <p:sldId id="339" r:id="rId20"/>
    <p:sldId id="340" r:id="rId21"/>
    <p:sldId id="341" r:id="rId22"/>
    <p:sldId id="344" r:id="rId23"/>
    <p:sldId id="343" r:id="rId24"/>
    <p:sldId id="342" r:id="rId25"/>
    <p:sldId id="423" r:id="rId26"/>
    <p:sldId id="420" r:id="rId27"/>
    <p:sldId id="421" r:id="rId28"/>
    <p:sldId id="418" r:id="rId29"/>
    <p:sldId id="422" r:id="rId30"/>
    <p:sldId id="404" r:id="rId31"/>
    <p:sldId id="346" r:id="rId32"/>
    <p:sldId id="412" r:id="rId33"/>
    <p:sldId id="413" r:id="rId34"/>
    <p:sldId id="431" r:id="rId35"/>
    <p:sldId id="432" r:id="rId36"/>
    <p:sldId id="433" r:id="rId37"/>
    <p:sldId id="434" r:id="rId38"/>
    <p:sldId id="435" r:id="rId39"/>
    <p:sldId id="436" r:id="rId40"/>
    <p:sldId id="437" r:id="rId4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36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0D1C3-58CB-4544-8DFF-3224C64D786D}" type="datetimeFigureOut">
              <a:rPr lang="da-DK" smtClean="0"/>
              <a:t>24-08-2026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996CD-A76C-43DA-B04D-B91BA912D7D2}" type="slidenum">
              <a:rPr lang="da-DK" smtClean="0"/>
              <a:t>‹nr.›</a:t>
            </a:fld>
            <a:endParaRPr lang="da-DK"/>
          </a:p>
        </p:txBody>
      </p:sp>
    </p:spTree>
    <p:extLst>
      <p:ext uri="{BB962C8B-B14F-4D97-AF65-F5344CB8AC3E}">
        <p14:creationId xmlns:p14="http://schemas.microsoft.com/office/powerpoint/2010/main" val="1799870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dirty="0">
                <a:solidFill>
                  <a:srgbClr val="000000"/>
                </a:solidFill>
                <a:effectLst/>
                <a:latin typeface="-webkit-standard"/>
                <a:ea typeface="Calibri" panose="020F0502020204030204" pitchFamily="34" charset="0"/>
                <a:cs typeface="Times New Roman" panose="02020603050405020304" pitchFamily="18" charset="0"/>
              </a:rPr>
              <a:t>Der har vi disse neuroner, som ligesom har den sammensætning, og vi har en lang barndom, hvor vi oplever forskellige ting, så det vil sige fra vores øvrige af dem, der går, ligesom funktioner ind til de her neuroner. Det vil sige, når vi ligesom er trænet, vi har været gennem hele vores barndom. Jamen, lad os sige, vi ser et billede af en kat. Det er nogle fotoner, der allesammen kommer fra den kat rammer vores øje, løber gennem det neurale netværk, som præsenteres i vores bevidsthed og den kat vi ser. Så det her med at man får et input ind og så igennem et mix sige et </a:t>
            </a:r>
            <a:r>
              <a:rPr lang="da-DK" sz="1800" dirty="0" err="1">
                <a:solidFill>
                  <a:srgbClr val="000000"/>
                </a:solidFill>
                <a:effectLst/>
                <a:latin typeface="-webkit-standard"/>
                <a:ea typeface="Calibri" panose="020F0502020204030204" pitchFamily="34" charset="0"/>
                <a:cs typeface="Times New Roman" panose="02020603050405020304" pitchFamily="18" charset="0"/>
              </a:rPr>
              <a:t>et</a:t>
            </a:r>
            <a:r>
              <a:rPr lang="da-DK" sz="1800" dirty="0">
                <a:solidFill>
                  <a:srgbClr val="000000"/>
                </a:solidFill>
                <a:effectLst/>
                <a:latin typeface="-webkit-standard"/>
                <a:ea typeface="Calibri" panose="020F0502020204030204" pitchFamily="34" charset="0"/>
                <a:cs typeface="Times New Roman" panose="02020603050405020304" pitchFamily="18" charset="0"/>
              </a:rPr>
              <a:t> stort netværk af forskellige enheder. Der er præsenteret noget ud som et </a:t>
            </a:r>
            <a:r>
              <a:rPr lang="da-DK" sz="1800" dirty="0" err="1">
                <a:solidFill>
                  <a:srgbClr val="000000"/>
                </a:solidFill>
                <a:effectLst/>
                <a:latin typeface="-webkit-standard"/>
                <a:ea typeface="Calibri" panose="020F0502020204030204" pitchFamily="34" charset="0"/>
                <a:cs typeface="Times New Roman" panose="02020603050405020304" pitchFamily="18" charset="0"/>
              </a:rPr>
              <a:t>et</a:t>
            </a:r>
            <a:r>
              <a:rPr lang="da-DK" sz="1800" dirty="0">
                <a:solidFill>
                  <a:srgbClr val="000000"/>
                </a:solidFill>
                <a:effectLst/>
                <a:latin typeface="-webkit-standard"/>
                <a:ea typeface="Calibri" panose="020F0502020204030204" pitchFamily="34" charset="0"/>
                <a:cs typeface="Times New Roman" panose="02020603050405020304" pitchFamily="18" charset="0"/>
              </a:rPr>
              <a:t> output, og det er det man lader sig inspirere af. Så i mix i denne her transformerer verden i hver GP3 verden. Her der har vi det der hedder antallet af parameter og et parameter det sådan løst oversat og det der svarer til en neuron.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slidenummer 3"/>
          <p:cNvSpPr>
            <a:spLocks noGrp="1"/>
          </p:cNvSpPr>
          <p:nvPr>
            <p:ph type="sldNum" sz="quarter" idx="5"/>
          </p:nvPr>
        </p:nvSpPr>
        <p:spPr/>
        <p:txBody>
          <a:bodyPr/>
          <a:lstStyle/>
          <a:p>
            <a:fld id="{49A5147F-AB39-4F14-86B1-B63116CD5355}" type="slidenum">
              <a:rPr lang="da-DK" smtClean="0"/>
              <a:t>3</a:t>
            </a:fld>
            <a:endParaRPr lang="da-DK"/>
          </a:p>
        </p:txBody>
      </p:sp>
    </p:spTree>
    <p:extLst>
      <p:ext uri="{BB962C8B-B14F-4D97-AF65-F5344CB8AC3E}">
        <p14:creationId xmlns:p14="http://schemas.microsoft.com/office/powerpoint/2010/main" val="961021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D551B-C678-80DF-0D59-2C37135561E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58E6A43-5F10-A2E5-1299-7C3A443DEFE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08AD2C8-6F61-7A1E-32FC-7082282B8E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dirty="0">
                <a:solidFill>
                  <a:srgbClr val="000000"/>
                </a:solidFill>
                <a:effectLst/>
                <a:latin typeface="-webkit-standard"/>
                <a:ea typeface="Calibri" panose="020F0502020204030204" pitchFamily="34" charset="0"/>
                <a:cs typeface="Times New Roman" panose="02020603050405020304" pitchFamily="18" charset="0"/>
              </a:rPr>
              <a:t>Der har vi disse neuroner, som ligesom har den sammensætning, og vi har en lang barndom, hvor vi oplever forskellige ting, så det vil sige fra vores øvrige af dem, der går, ligesom funktioner ind til de her neuroner. Det vil sige, når vi ligesom er trænet, vi har været gennem hele vores barndom. Jamen, lad os sige, vi ser et billede af en kat. Det er nogle fotoner, der allesammen kommer fra den kat rammer vores øje, løber gennem det neurale netværk, som præsenteres i vores bevidsthed og den kat vi ser. Så det her med at man får et input ind og så igennem et mix sige et </a:t>
            </a:r>
            <a:r>
              <a:rPr lang="da-DK" sz="1800" dirty="0" err="1">
                <a:solidFill>
                  <a:srgbClr val="000000"/>
                </a:solidFill>
                <a:effectLst/>
                <a:latin typeface="-webkit-standard"/>
                <a:ea typeface="Calibri" panose="020F0502020204030204" pitchFamily="34" charset="0"/>
                <a:cs typeface="Times New Roman" panose="02020603050405020304" pitchFamily="18" charset="0"/>
              </a:rPr>
              <a:t>et</a:t>
            </a:r>
            <a:r>
              <a:rPr lang="da-DK" sz="1800" dirty="0">
                <a:solidFill>
                  <a:srgbClr val="000000"/>
                </a:solidFill>
                <a:effectLst/>
                <a:latin typeface="-webkit-standard"/>
                <a:ea typeface="Calibri" panose="020F0502020204030204" pitchFamily="34" charset="0"/>
                <a:cs typeface="Times New Roman" panose="02020603050405020304" pitchFamily="18" charset="0"/>
              </a:rPr>
              <a:t> stort netværk af forskellige enheder. Der er præsenteret noget ud som et </a:t>
            </a:r>
            <a:r>
              <a:rPr lang="da-DK" sz="1800" dirty="0" err="1">
                <a:solidFill>
                  <a:srgbClr val="000000"/>
                </a:solidFill>
                <a:effectLst/>
                <a:latin typeface="-webkit-standard"/>
                <a:ea typeface="Calibri" panose="020F0502020204030204" pitchFamily="34" charset="0"/>
                <a:cs typeface="Times New Roman" panose="02020603050405020304" pitchFamily="18" charset="0"/>
              </a:rPr>
              <a:t>et</a:t>
            </a:r>
            <a:r>
              <a:rPr lang="da-DK" sz="1800" dirty="0">
                <a:solidFill>
                  <a:srgbClr val="000000"/>
                </a:solidFill>
                <a:effectLst/>
                <a:latin typeface="-webkit-standard"/>
                <a:ea typeface="Calibri" panose="020F0502020204030204" pitchFamily="34" charset="0"/>
                <a:cs typeface="Times New Roman" panose="02020603050405020304" pitchFamily="18" charset="0"/>
              </a:rPr>
              <a:t> output, og det er det man lader sig inspirere af. Så i mix i denne her transformerer verden i hver GP3 verden. Her der har vi det der hedder antallet af parameter og et parameter det sådan løst oversat og det der svarer til en neuron.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slidenummer 3">
            <a:extLst>
              <a:ext uri="{FF2B5EF4-FFF2-40B4-BE49-F238E27FC236}">
                <a16:creationId xmlns:a16="http://schemas.microsoft.com/office/drawing/2014/main" id="{EACAB819-9811-F72C-E91B-9194EC979489}"/>
              </a:ext>
            </a:extLst>
          </p:cNvPr>
          <p:cNvSpPr>
            <a:spLocks noGrp="1"/>
          </p:cNvSpPr>
          <p:nvPr>
            <p:ph type="sldNum" sz="quarter" idx="5"/>
          </p:nvPr>
        </p:nvSpPr>
        <p:spPr/>
        <p:txBody>
          <a:bodyPr/>
          <a:lstStyle/>
          <a:p>
            <a:fld id="{49A5147F-AB39-4F14-86B1-B63116CD5355}" type="slidenum">
              <a:rPr lang="da-DK" smtClean="0"/>
              <a:t>4</a:t>
            </a:fld>
            <a:endParaRPr lang="da-DK"/>
          </a:p>
        </p:txBody>
      </p:sp>
    </p:spTree>
    <p:extLst>
      <p:ext uri="{BB962C8B-B14F-4D97-AF65-F5344CB8AC3E}">
        <p14:creationId xmlns:p14="http://schemas.microsoft.com/office/powerpoint/2010/main" val="2991951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BD996CD-A76C-43DA-B04D-B91BA912D7D2}" type="slidenum">
              <a:rPr lang="da-DK" smtClean="0"/>
              <a:t>24</a:t>
            </a:fld>
            <a:endParaRPr lang="da-DK"/>
          </a:p>
        </p:txBody>
      </p:sp>
    </p:spTree>
    <p:extLst>
      <p:ext uri="{BB962C8B-B14F-4D97-AF65-F5344CB8AC3E}">
        <p14:creationId xmlns:p14="http://schemas.microsoft.com/office/powerpoint/2010/main" val="2981147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BD996CD-A76C-43DA-B04D-B91BA912D7D2}" type="slidenum">
              <a:rPr lang="da-DK" smtClean="0"/>
              <a:t>31</a:t>
            </a:fld>
            <a:endParaRPr lang="da-DK"/>
          </a:p>
        </p:txBody>
      </p:sp>
    </p:spTree>
    <p:extLst>
      <p:ext uri="{BB962C8B-B14F-4D97-AF65-F5344CB8AC3E}">
        <p14:creationId xmlns:p14="http://schemas.microsoft.com/office/powerpoint/2010/main" val="1314241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85BB45-C68D-D414-75C2-5A5C7E734243}"/>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489DDC45-F19C-1A5C-C2A3-DF3A0099DD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83FB7224-4C47-3637-CD12-7E41E8C69E6F}"/>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67862514-4C93-F411-B5AE-697C9BA3E95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A4D719D-A647-08F6-892D-E6499B8023B8}"/>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1291120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4D608D-B453-0803-187D-D579E33DFEE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796EE8C0-71F8-5FE2-B192-2D6DAECC823E}"/>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6572045-D574-408B-994E-312F56C50E85}"/>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CA2005C6-E9BC-F8BE-C064-9929FD27F74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127C5B9-0ED6-425B-F88E-9E3AD1E2CF21}"/>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362249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C158374-7384-537C-9925-9A5218ECFC97}"/>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3A4D0ED-C16B-55C3-E7A4-B8D53785CA42}"/>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C9DB854-8A45-D617-8DE1-D087DCE3E35C}"/>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9A97F38D-8F9D-EEC1-9453-AB44041F923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7C11932-C99B-C9AA-820F-CD7541F60E86}"/>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2730306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386BEE-6A49-6FA9-19EE-42E08F6C64D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1F88962-8104-643F-66B7-0B1747539246}"/>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1F897B3-FE6E-236E-21B2-C599CC77A2F7}"/>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02EF7355-90B6-3E71-6F5D-E6250FA730F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3AF445A-EE12-509A-188D-8872880F4EBA}"/>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1558916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D825C4-D5CC-940C-EC7B-9A2AC34BD5C5}"/>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B8167EB6-956D-027D-013E-7A4C03A86A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9FC076D6-BD18-CD9A-B039-9EFF1E7E1097}"/>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188EF93F-F388-B892-32E2-357A59CF538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DEE28AE-BC47-BDD1-570C-B79662AFA4E8}"/>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2748450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B32947-8284-4073-0004-E42D5860D09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CC717BC-EC74-F3D4-5A24-39FE3A87D06F}"/>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7D02194-3079-A9AB-E918-A1749DBF466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A6FD2810-6549-9C4C-2168-69CC154AF312}"/>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6" name="Pladsholder til sidefod 5">
            <a:extLst>
              <a:ext uri="{FF2B5EF4-FFF2-40B4-BE49-F238E27FC236}">
                <a16:creationId xmlns:a16="http://schemas.microsoft.com/office/drawing/2014/main" id="{829E5651-B9FA-D322-FBC1-84A09CB1E4F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1D222CC-6DD7-820C-78F1-0A34DD074996}"/>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2990895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E9C8B-6392-D57C-7046-3B2BC6F72540}"/>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AF9F75D5-50C2-7EF4-7834-BCA8D043E2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D35DD8E6-44FF-BEC7-2116-9FBC9B183FA3}"/>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9E1626DD-74AA-4EA6-2B3F-C570045221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950BDD48-2909-F57D-DBAE-41F1914BAB1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AC8D9B1-ECF1-6B2F-4B67-D095FA0DC681}"/>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8" name="Pladsholder til sidefod 7">
            <a:extLst>
              <a:ext uri="{FF2B5EF4-FFF2-40B4-BE49-F238E27FC236}">
                <a16:creationId xmlns:a16="http://schemas.microsoft.com/office/drawing/2014/main" id="{19AF0286-A19E-CDD9-B4AB-469D5D6A1DE7}"/>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00A84E12-FEE3-41A8-8158-A9E4FFC9513C}"/>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4241153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199447-B8B8-B162-F6E8-2013E7244F0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BAFAC7D-A258-C0C7-BD94-48C166977BDE}"/>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4" name="Pladsholder til sidefod 3">
            <a:extLst>
              <a:ext uri="{FF2B5EF4-FFF2-40B4-BE49-F238E27FC236}">
                <a16:creationId xmlns:a16="http://schemas.microsoft.com/office/drawing/2014/main" id="{1D428965-B4C3-2A58-CBF7-B5EBE21DFD8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57C5A74-7695-BBA7-C31E-AF1997A4BB06}"/>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2604608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70D677D-652E-2D1B-4A22-0DC03E9B8FF7}"/>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3" name="Pladsholder til sidefod 2">
            <a:extLst>
              <a:ext uri="{FF2B5EF4-FFF2-40B4-BE49-F238E27FC236}">
                <a16:creationId xmlns:a16="http://schemas.microsoft.com/office/drawing/2014/main" id="{24D99C81-FA81-505D-810F-61A03A61FA8D}"/>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F6B92C9-92C2-63AC-3C57-82BDB0022FB1}"/>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66059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1C6E26-2384-C66D-4B60-6A08268D033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7A949FEA-577D-AC7C-4BE3-1013EFD87E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D50D2D1B-99D2-1DA7-7A41-35BC4CE0DC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98DC4EF6-7DDF-CFE8-089D-73322871FCD5}"/>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6" name="Pladsholder til sidefod 5">
            <a:extLst>
              <a:ext uri="{FF2B5EF4-FFF2-40B4-BE49-F238E27FC236}">
                <a16:creationId xmlns:a16="http://schemas.microsoft.com/office/drawing/2014/main" id="{D7B955FD-AAAA-1976-9CB7-9019153F842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5D1B6FB-19A5-D032-E23D-F6B01246520E}"/>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63912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D2F31F-1D15-53D3-6E5F-F863452945A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8A77F241-69B2-2E50-05E0-33E6749A8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F991B02C-B86B-EC0C-3C01-CEA43F8CFA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AD0F6639-A16F-FC30-46B3-3DE9CAF0D216}"/>
              </a:ext>
            </a:extLst>
          </p:cNvPr>
          <p:cNvSpPr>
            <a:spLocks noGrp="1"/>
          </p:cNvSpPr>
          <p:nvPr>
            <p:ph type="dt" sz="half" idx="10"/>
          </p:nvPr>
        </p:nvSpPr>
        <p:spPr/>
        <p:txBody>
          <a:bodyPr/>
          <a:lstStyle/>
          <a:p>
            <a:fld id="{C56BD14A-1AC1-4971-B718-32905C6E2C04}" type="datetimeFigureOut">
              <a:rPr lang="da-DK" smtClean="0"/>
              <a:t>24-08-2026</a:t>
            </a:fld>
            <a:endParaRPr lang="da-DK"/>
          </a:p>
        </p:txBody>
      </p:sp>
      <p:sp>
        <p:nvSpPr>
          <p:cNvPr id="6" name="Pladsholder til sidefod 5">
            <a:extLst>
              <a:ext uri="{FF2B5EF4-FFF2-40B4-BE49-F238E27FC236}">
                <a16:creationId xmlns:a16="http://schemas.microsoft.com/office/drawing/2014/main" id="{30F42435-8DE7-FDD8-CA6B-F51A401AF69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83B8792-3332-41BD-CB2F-3ED02D551400}"/>
              </a:ext>
            </a:extLst>
          </p:cNvPr>
          <p:cNvSpPr>
            <a:spLocks noGrp="1"/>
          </p:cNvSpPr>
          <p:nvPr>
            <p:ph type="sldNum" sz="quarter" idx="12"/>
          </p:nvPr>
        </p:nvSpPr>
        <p:spPr/>
        <p:txBody>
          <a:bodyPr/>
          <a:lstStyle/>
          <a:p>
            <a:fld id="{D5A1EBAE-9CF8-47CB-96BF-38BEE8ACB010}" type="slidenum">
              <a:rPr lang="da-DK" smtClean="0"/>
              <a:t>‹nr.›</a:t>
            </a:fld>
            <a:endParaRPr lang="da-DK"/>
          </a:p>
        </p:txBody>
      </p:sp>
    </p:spTree>
    <p:extLst>
      <p:ext uri="{BB962C8B-B14F-4D97-AF65-F5344CB8AC3E}">
        <p14:creationId xmlns:p14="http://schemas.microsoft.com/office/powerpoint/2010/main" val="291330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DADBE66B-581C-5FFD-EB23-518D7D0E1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1A602E3-435C-701B-E597-AD03A56EA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0015965-4036-527C-0DF9-8F1EB39C4E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6BD14A-1AC1-4971-B718-32905C6E2C04}" type="datetimeFigureOut">
              <a:rPr lang="da-DK" smtClean="0"/>
              <a:t>24-08-2026</a:t>
            </a:fld>
            <a:endParaRPr lang="da-DK"/>
          </a:p>
        </p:txBody>
      </p:sp>
      <p:sp>
        <p:nvSpPr>
          <p:cNvPr id="5" name="Pladsholder til sidefod 4">
            <a:extLst>
              <a:ext uri="{FF2B5EF4-FFF2-40B4-BE49-F238E27FC236}">
                <a16:creationId xmlns:a16="http://schemas.microsoft.com/office/drawing/2014/main" id="{E8428954-9BA8-325D-61C7-AA76ED4EF3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F1C4AC08-C5F3-EDFF-7F3F-9AF784B69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A1EBAE-9CF8-47CB-96BF-38BEE8ACB010}" type="slidenum">
              <a:rPr lang="da-DK" smtClean="0"/>
              <a:t>‹nr.›</a:t>
            </a:fld>
            <a:endParaRPr lang="da-DK"/>
          </a:p>
        </p:txBody>
      </p:sp>
    </p:spTree>
    <p:extLst>
      <p:ext uri="{BB962C8B-B14F-4D97-AF65-F5344CB8AC3E}">
        <p14:creationId xmlns:p14="http://schemas.microsoft.com/office/powerpoint/2010/main" val="931581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cpt.eucl.dk/ai/smed2026/"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vcpt.eucl.dk/ai/smed2026/"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vcpt.eucl.dk/ai/smed2026/"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E16F1F-6CEF-0FF8-C242-D17DE66C4BA2}"/>
              </a:ext>
            </a:extLst>
          </p:cNvPr>
          <p:cNvSpPr>
            <a:spLocks noGrp="1"/>
          </p:cNvSpPr>
          <p:nvPr>
            <p:ph type="ctrTitle"/>
          </p:nvPr>
        </p:nvSpPr>
        <p:spPr>
          <a:xfrm>
            <a:off x="571501" y="236483"/>
            <a:ext cx="11125200" cy="2378291"/>
          </a:xfrm>
        </p:spPr>
        <p:txBody>
          <a:bodyPr>
            <a:normAutofit fontScale="90000"/>
          </a:bodyPr>
          <a:lstStyle/>
          <a:p>
            <a:r>
              <a:rPr lang="da-DK" dirty="0"/>
              <a:t>Nyt inden for Kunstig intelligens fra </a:t>
            </a:r>
            <a:br>
              <a:rPr lang="da-DK" dirty="0"/>
            </a:br>
            <a:r>
              <a:rPr lang="da-DK" dirty="0"/>
              <a:t>Juni 2025 til September 2026</a:t>
            </a:r>
            <a:br>
              <a:rPr lang="da-DK" dirty="0"/>
            </a:br>
            <a:endParaRPr lang="da-DK" dirty="0"/>
          </a:p>
        </p:txBody>
      </p:sp>
      <p:sp>
        <p:nvSpPr>
          <p:cNvPr id="7" name="Titel 1">
            <a:extLst>
              <a:ext uri="{FF2B5EF4-FFF2-40B4-BE49-F238E27FC236}">
                <a16:creationId xmlns:a16="http://schemas.microsoft.com/office/drawing/2014/main" id="{7E2D849A-E157-C2CF-7F4D-5D118127713A}"/>
              </a:ext>
            </a:extLst>
          </p:cNvPr>
          <p:cNvSpPr txBox="1">
            <a:spLocks/>
          </p:cNvSpPr>
          <p:nvPr/>
        </p:nvSpPr>
        <p:spPr>
          <a:xfrm>
            <a:off x="655157" y="3429000"/>
            <a:ext cx="1902069" cy="815062"/>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sz="1800" dirty="0"/>
              <a:t>8. September 2026</a:t>
            </a:r>
          </a:p>
          <a:p>
            <a:r>
              <a:rPr lang="da-DK" sz="1800" dirty="0"/>
              <a:t>Jakob Dannesboe</a:t>
            </a:r>
          </a:p>
          <a:p>
            <a:r>
              <a:rPr lang="da-DK" sz="1800" dirty="0"/>
              <a:t>jdn@eucl.dk</a:t>
            </a:r>
          </a:p>
        </p:txBody>
      </p:sp>
      <p:sp>
        <p:nvSpPr>
          <p:cNvPr id="8" name="Titel 1">
            <a:extLst>
              <a:ext uri="{FF2B5EF4-FFF2-40B4-BE49-F238E27FC236}">
                <a16:creationId xmlns:a16="http://schemas.microsoft.com/office/drawing/2014/main" id="{B52E5C22-10B3-D12F-7668-895ACC955D9D}"/>
              </a:ext>
            </a:extLst>
          </p:cNvPr>
          <p:cNvSpPr txBox="1">
            <a:spLocks/>
          </p:cNvSpPr>
          <p:nvPr/>
        </p:nvSpPr>
        <p:spPr>
          <a:xfrm>
            <a:off x="9614225" y="2841372"/>
            <a:ext cx="1902069" cy="3610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sz="1800" dirty="0"/>
              <a:t>Hent Slideshow</a:t>
            </a:r>
          </a:p>
        </p:txBody>
      </p:sp>
      <p:pic>
        <p:nvPicPr>
          <p:cNvPr id="5" name="Billede 4">
            <a:extLst>
              <a:ext uri="{FF2B5EF4-FFF2-40B4-BE49-F238E27FC236}">
                <a16:creationId xmlns:a16="http://schemas.microsoft.com/office/drawing/2014/main" id="{13926F42-EEFE-0E57-6FC2-53A25F51E500}"/>
              </a:ext>
            </a:extLst>
          </p:cNvPr>
          <p:cNvPicPr>
            <a:picLocks noChangeAspect="1"/>
          </p:cNvPicPr>
          <p:nvPr/>
        </p:nvPicPr>
        <p:blipFill>
          <a:blip r:embed="rId2"/>
          <a:stretch>
            <a:fillRect/>
          </a:stretch>
        </p:blipFill>
        <p:spPr>
          <a:xfrm>
            <a:off x="9963064" y="3292881"/>
            <a:ext cx="1421097" cy="1427646"/>
          </a:xfrm>
          <a:prstGeom prst="rect">
            <a:avLst/>
          </a:prstGeom>
        </p:spPr>
      </p:pic>
      <p:sp>
        <p:nvSpPr>
          <p:cNvPr id="9" name="Tekstfelt 8">
            <a:extLst>
              <a:ext uri="{FF2B5EF4-FFF2-40B4-BE49-F238E27FC236}">
                <a16:creationId xmlns:a16="http://schemas.microsoft.com/office/drawing/2014/main" id="{631D03F7-9937-47F0-C2F4-FB1FCBD4D22D}"/>
              </a:ext>
            </a:extLst>
          </p:cNvPr>
          <p:cNvSpPr txBox="1"/>
          <p:nvPr/>
        </p:nvSpPr>
        <p:spPr>
          <a:xfrm>
            <a:off x="9203000" y="4811007"/>
            <a:ext cx="2941224" cy="369332"/>
          </a:xfrm>
          <a:prstGeom prst="rect">
            <a:avLst/>
          </a:prstGeom>
          <a:noFill/>
        </p:spPr>
        <p:txBody>
          <a:bodyPr wrap="square">
            <a:spAutoFit/>
          </a:bodyPr>
          <a:lstStyle/>
          <a:p>
            <a:r>
              <a:rPr lang="da-DK" dirty="0">
                <a:hlinkClick r:id="rId3"/>
              </a:rPr>
              <a:t>vcpt.eucl.dk/ai/smed2026/</a:t>
            </a:r>
            <a:endParaRPr lang="da-DK" dirty="0"/>
          </a:p>
        </p:txBody>
      </p:sp>
      <p:pic>
        <p:nvPicPr>
          <p:cNvPr id="11" name="Billede 10">
            <a:extLst>
              <a:ext uri="{FF2B5EF4-FFF2-40B4-BE49-F238E27FC236}">
                <a16:creationId xmlns:a16="http://schemas.microsoft.com/office/drawing/2014/main" id="{8C4836F7-77F1-5305-0F75-E46896FECFBA}"/>
              </a:ext>
            </a:extLst>
          </p:cNvPr>
          <p:cNvPicPr>
            <a:picLocks noChangeAspect="1"/>
          </p:cNvPicPr>
          <p:nvPr/>
        </p:nvPicPr>
        <p:blipFill>
          <a:blip r:embed="rId4"/>
          <a:stretch>
            <a:fillRect/>
          </a:stretch>
        </p:blipFill>
        <p:spPr>
          <a:xfrm>
            <a:off x="3514049" y="4752750"/>
            <a:ext cx="5439452" cy="2105250"/>
          </a:xfrm>
          <a:prstGeom prst="rect">
            <a:avLst/>
          </a:prstGeom>
        </p:spPr>
      </p:pic>
    </p:spTree>
    <p:extLst>
      <p:ext uri="{BB962C8B-B14F-4D97-AF65-F5344CB8AC3E}">
        <p14:creationId xmlns:p14="http://schemas.microsoft.com/office/powerpoint/2010/main" val="628642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E4532-8FA7-1CFD-8878-2B54C8199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F3DC4-2F38-D6BD-6AFB-83D91E688C86}"/>
              </a:ext>
            </a:extLst>
          </p:cNvPr>
          <p:cNvSpPr>
            <a:spLocks noGrp="1"/>
          </p:cNvSpPr>
          <p:nvPr>
            <p:ph type="title"/>
          </p:nvPr>
        </p:nvSpPr>
        <p:spPr>
          <a:xfrm>
            <a:off x="3791564" y="2193925"/>
            <a:ext cx="4608871" cy="1325563"/>
          </a:xfrm>
        </p:spPr>
        <p:txBody>
          <a:bodyPr/>
          <a:lstStyle/>
          <a:p>
            <a:r>
              <a:rPr lang="en-US" dirty="0"/>
              <a:t>Nogle </a:t>
            </a:r>
            <a:r>
              <a:rPr lang="en-US" dirty="0" err="1"/>
              <a:t>spørgsmål</a:t>
            </a:r>
            <a:r>
              <a:rPr lang="en-US" dirty="0"/>
              <a:t>?</a:t>
            </a:r>
            <a:endParaRPr lang="en-DK" dirty="0"/>
          </a:p>
        </p:txBody>
      </p:sp>
      <p:sp>
        <p:nvSpPr>
          <p:cNvPr id="7" name="Titel 1">
            <a:extLst>
              <a:ext uri="{FF2B5EF4-FFF2-40B4-BE49-F238E27FC236}">
                <a16:creationId xmlns:a16="http://schemas.microsoft.com/office/drawing/2014/main" id="{FE0CF891-F03F-C9BB-5068-56F99557BCE8}"/>
              </a:ext>
            </a:extLst>
          </p:cNvPr>
          <p:cNvSpPr txBox="1">
            <a:spLocks/>
          </p:cNvSpPr>
          <p:nvPr/>
        </p:nvSpPr>
        <p:spPr>
          <a:xfrm>
            <a:off x="9614225" y="2841372"/>
            <a:ext cx="1902069" cy="3610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sz="1800" dirty="0"/>
              <a:t>Hent Slideshow</a:t>
            </a:r>
          </a:p>
        </p:txBody>
      </p:sp>
      <p:pic>
        <p:nvPicPr>
          <p:cNvPr id="9" name="Billede 8">
            <a:extLst>
              <a:ext uri="{FF2B5EF4-FFF2-40B4-BE49-F238E27FC236}">
                <a16:creationId xmlns:a16="http://schemas.microsoft.com/office/drawing/2014/main" id="{5BAF0CC1-41B0-8983-91FD-D165F5E20244}"/>
              </a:ext>
            </a:extLst>
          </p:cNvPr>
          <p:cNvPicPr>
            <a:picLocks noChangeAspect="1"/>
          </p:cNvPicPr>
          <p:nvPr/>
        </p:nvPicPr>
        <p:blipFill>
          <a:blip r:embed="rId2"/>
          <a:stretch>
            <a:fillRect/>
          </a:stretch>
        </p:blipFill>
        <p:spPr>
          <a:xfrm>
            <a:off x="9963064" y="3292881"/>
            <a:ext cx="1421097" cy="1427646"/>
          </a:xfrm>
          <a:prstGeom prst="rect">
            <a:avLst/>
          </a:prstGeom>
        </p:spPr>
      </p:pic>
      <p:sp>
        <p:nvSpPr>
          <p:cNvPr id="11" name="Tekstfelt 10">
            <a:extLst>
              <a:ext uri="{FF2B5EF4-FFF2-40B4-BE49-F238E27FC236}">
                <a16:creationId xmlns:a16="http://schemas.microsoft.com/office/drawing/2014/main" id="{64B39D92-4181-9921-B13B-7CDAFA6F8C41}"/>
              </a:ext>
            </a:extLst>
          </p:cNvPr>
          <p:cNvSpPr txBox="1"/>
          <p:nvPr/>
        </p:nvSpPr>
        <p:spPr>
          <a:xfrm>
            <a:off x="9203000" y="4811007"/>
            <a:ext cx="2941224" cy="369332"/>
          </a:xfrm>
          <a:prstGeom prst="rect">
            <a:avLst/>
          </a:prstGeom>
          <a:noFill/>
        </p:spPr>
        <p:txBody>
          <a:bodyPr wrap="square">
            <a:spAutoFit/>
          </a:bodyPr>
          <a:lstStyle/>
          <a:p>
            <a:r>
              <a:rPr lang="da-DK" dirty="0">
                <a:hlinkClick r:id="rId3"/>
              </a:rPr>
              <a:t>vcpt.eucl.dk/ai/smed2026/</a:t>
            </a:r>
            <a:endParaRPr lang="da-DK" dirty="0"/>
          </a:p>
        </p:txBody>
      </p:sp>
      <p:pic>
        <p:nvPicPr>
          <p:cNvPr id="13" name="Billede 12">
            <a:extLst>
              <a:ext uri="{FF2B5EF4-FFF2-40B4-BE49-F238E27FC236}">
                <a16:creationId xmlns:a16="http://schemas.microsoft.com/office/drawing/2014/main" id="{3A79D1E9-E2E4-29B9-4E85-764865887C7B}"/>
              </a:ext>
            </a:extLst>
          </p:cNvPr>
          <p:cNvPicPr>
            <a:picLocks noChangeAspect="1"/>
          </p:cNvPicPr>
          <p:nvPr/>
        </p:nvPicPr>
        <p:blipFill>
          <a:blip r:embed="rId4"/>
          <a:stretch>
            <a:fillRect/>
          </a:stretch>
        </p:blipFill>
        <p:spPr>
          <a:xfrm>
            <a:off x="3514049" y="4752750"/>
            <a:ext cx="5439452" cy="2105250"/>
          </a:xfrm>
          <a:prstGeom prst="rect">
            <a:avLst/>
          </a:prstGeom>
        </p:spPr>
      </p:pic>
    </p:spTree>
    <p:extLst>
      <p:ext uri="{BB962C8B-B14F-4D97-AF65-F5344CB8AC3E}">
        <p14:creationId xmlns:p14="http://schemas.microsoft.com/office/powerpoint/2010/main" val="4255756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F635CBA-1A4D-849B-7694-7508FD83A2CE}"/>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p:sp>
        <p:nvSpPr>
          <p:cNvPr id="8" name="Titel 1">
            <a:extLst>
              <a:ext uri="{FF2B5EF4-FFF2-40B4-BE49-F238E27FC236}">
                <a16:creationId xmlns:a16="http://schemas.microsoft.com/office/drawing/2014/main" id="{3B2CB3DD-8B72-A02C-13A9-883557D28555}"/>
              </a:ext>
            </a:extLst>
          </p:cNvPr>
          <p:cNvSpPr txBox="1">
            <a:spLocks/>
          </p:cNvSpPr>
          <p:nvPr/>
        </p:nvSpPr>
        <p:spPr>
          <a:xfrm>
            <a:off x="3939140" y="5102806"/>
            <a:ext cx="6249201" cy="5761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Verdens hurtigste netværk (nu som Rack modul)</a:t>
            </a:r>
          </a:p>
          <a:p>
            <a:r>
              <a:rPr lang="da-DK" sz="2000" dirty="0" err="1"/>
              <a:t>NVLink</a:t>
            </a:r>
            <a:r>
              <a:rPr lang="da-DK" sz="2000" dirty="0"/>
              <a:t> Switch</a:t>
            </a:r>
          </a:p>
        </p:txBody>
      </p:sp>
      <p:pic>
        <p:nvPicPr>
          <p:cNvPr id="10" name="Billede 9">
            <a:extLst>
              <a:ext uri="{FF2B5EF4-FFF2-40B4-BE49-F238E27FC236}">
                <a16:creationId xmlns:a16="http://schemas.microsoft.com/office/drawing/2014/main" id="{45891562-D502-52BC-E2D2-7E5371D423C8}"/>
              </a:ext>
            </a:extLst>
          </p:cNvPr>
          <p:cNvPicPr>
            <a:picLocks noChangeAspect="1"/>
          </p:cNvPicPr>
          <p:nvPr/>
        </p:nvPicPr>
        <p:blipFill>
          <a:blip r:embed="rId2"/>
          <a:stretch>
            <a:fillRect/>
          </a:stretch>
        </p:blipFill>
        <p:spPr>
          <a:xfrm>
            <a:off x="265947" y="1672813"/>
            <a:ext cx="4085521" cy="2329007"/>
          </a:xfrm>
          <a:prstGeom prst="rect">
            <a:avLst/>
          </a:prstGeom>
        </p:spPr>
      </p:pic>
      <mc:AlternateContent xmlns:mc="http://schemas.openxmlformats.org/markup-compatibility/2006" xmlns:a14="http://schemas.microsoft.com/office/drawing/2010/main">
        <mc:Choice Requires="a14">
          <p:sp>
            <p:nvSpPr>
              <p:cNvPr id="14" name="Titel 1">
                <a:extLst>
                  <a:ext uri="{FF2B5EF4-FFF2-40B4-BE49-F238E27FC236}">
                    <a16:creationId xmlns:a16="http://schemas.microsoft.com/office/drawing/2014/main" id="{63D66FD7-8797-80DF-0D41-E986F9660795}"/>
                  </a:ext>
                </a:extLst>
              </p:cNvPr>
              <p:cNvSpPr txBox="1">
                <a:spLocks/>
              </p:cNvSpPr>
              <p:nvPr/>
            </p:nvSpPr>
            <p:spPr>
              <a:xfrm>
                <a:off x="8524240" y="1618511"/>
                <a:ext cx="3706613" cy="16396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Blackwell AI chip </a:t>
                </a:r>
              </a:p>
              <a:p>
                <a:pPr marL="285750" indent="-285750">
                  <a:buFont typeface="Arial" panose="020B0604020202020204" pitchFamily="34" charset="0"/>
                  <a:buChar char="•"/>
                </a:pPr>
                <a:r>
                  <a:rPr lang="da-DK" sz="1500" dirty="0"/>
                  <a:t>68 x hurtigere end H100</a:t>
                </a:r>
              </a:p>
              <a:p>
                <a:pPr marL="285750" indent="-285750">
                  <a:buFont typeface="Arial" panose="020B0604020202020204" pitchFamily="34" charset="0"/>
                  <a:buChar char="•"/>
                </a:pPr>
                <a14:m>
                  <m:oMath xmlns:m="http://schemas.openxmlformats.org/officeDocument/2006/math">
                    <m:f>
                      <m:fPr>
                        <m:type m:val="skw"/>
                        <m:ctrlPr>
                          <a:rPr lang="da-DK" sz="1800" i="1" smtClean="0">
                            <a:latin typeface="Cambria Math" panose="02040503050406030204" pitchFamily="18" charset="0"/>
                          </a:rPr>
                        </m:ctrlPr>
                      </m:fPr>
                      <m:num>
                        <m:r>
                          <a:rPr lang="da-DK" sz="1800">
                            <a:latin typeface="Cambria Math" panose="02040503050406030204" pitchFamily="18" charset="0"/>
                          </a:rPr>
                          <m:t>1</m:t>
                        </m:r>
                      </m:num>
                      <m:den>
                        <m:r>
                          <a:rPr lang="da-DK" sz="1800">
                            <a:latin typeface="Cambria Math" panose="02040503050406030204" pitchFamily="18" charset="0"/>
                          </a:rPr>
                          <m:t>7</m:t>
                        </m:r>
                      </m:den>
                    </m:f>
                  </m:oMath>
                </a14:m>
                <a:r>
                  <a:rPr lang="da-DK" sz="1500" dirty="0"/>
                  <a:t> af strømforbruget per beregning      </a:t>
                </a:r>
              </a:p>
              <a:p>
                <a:r>
                  <a:rPr lang="da-DK" sz="1500" dirty="0"/>
                  <a:t>36 x Grace computer til hver AI chip</a:t>
                </a:r>
              </a:p>
            </p:txBody>
          </p:sp>
        </mc:Choice>
        <mc:Fallback xmlns="">
          <p:sp>
            <p:nvSpPr>
              <p:cNvPr id="14" name="Titel 1">
                <a:extLst>
                  <a:ext uri="{FF2B5EF4-FFF2-40B4-BE49-F238E27FC236}">
                    <a16:creationId xmlns:a16="http://schemas.microsoft.com/office/drawing/2014/main" id="{63D66FD7-8797-80DF-0D41-E986F9660795}"/>
                  </a:ext>
                </a:extLst>
              </p:cNvPr>
              <p:cNvSpPr txBox="1">
                <a:spLocks noRot="1" noChangeAspect="1" noMove="1" noResize="1" noEditPoints="1" noAdjustHandles="1" noChangeArrowheads="1" noChangeShapeType="1" noTextEdit="1"/>
              </p:cNvSpPr>
              <p:nvPr/>
            </p:nvSpPr>
            <p:spPr>
              <a:xfrm>
                <a:off x="8524240" y="1618511"/>
                <a:ext cx="3706613" cy="1639641"/>
              </a:xfrm>
              <a:prstGeom prst="rect">
                <a:avLst/>
              </a:prstGeom>
              <a:blipFill>
                <a:blip r:embed="rId3"/>
                <a:stretch>
                  <a:fillRect l="-987" b="-7463"/>
                </a:stretch>
              </a:blipFill>
            </p:spPr>
            <p:txBody>
              <a:bodyPr/>
              <a:lstStyle/>
              <a:p>
                <a:r>
                  <a:rPr lang="da-DK">
                    <a:noFill/>
                  </a:rPr>
                  <a:t> </a:t>
                </a:r>
              </a:p>
            </p:txBody>
          </p:sp>
        </mc:Fallback>
      </mc:AlternateContent>
      <p:pic>
        <p:nvPicPr>
          <p:cNvPr id="16" name="Billede 15">
            <a:extLst>
              <a:ext uri="{FF2B5EF4-FFF2-40B4-BE49-F238E27FC236}">
                <a16:creationId xmlns:a16="http://schemas.microsoft.com/office/drawing/2014/main" id="{9369A8A1-EBC0-4300-9B6C-E831C905685F}"/>
              </a:ext>
            </a:extLst>
          </p:cNvPr>
          <p:cNvPicPr>
            <a:picLocks noChangeAspect="1"/>
          </p:cNvPicPr>
          <p:nvPr/>
        </p:nvPicPr>
        <p:blipFill>
          <a:blip r:embed="rId4"/>
          <a:stretch>
            <a:fillRect/>
          </a:stretch>
        </p:blipFill>
        <p:spPr>
          <a:xfrm>
            <a:off x="4526173" y="1221295"/>
            <a:ext cx="3823362" cy="2840752"/>
          </a:xfrm>
          <a:prstGeom prst="rect">
            <a:avLst/>
          </a:prstGeom>
        </p:spPr>
      </p:pic>
      <p:pic>
        <p:nvPicPr>
          <p:cNvPr id="18" name="Billede 17">
            <a:extLst>
              <a:ext uri="{FF2B5EF4-FFF2-40B4-BE49-F238E27FC236}">
                <a16:creationId xmlns:a16="http://schemas.microsoft.com/office/drawing/2014/main" id="{599FE7F6-D960-7964-0617-FBC3040E2BAD}"/>
              </a:ext>
            </a:extLst>
          </p:cNvPr>
          <p:cNvPicPr>
            <a:picLocks noChangeAspect="1"/>
          </p:cNvPicPr>
          <p:nvPr/>
        </p:nvPicPr>
        <p:blipFill>
          <a:blip r:embed="rId5"/>
          <a:stretch>
            <a:fillRect/>
          </a:stretch>
        </p:blipFill>
        <p:spPr>
          <a:xfrm>
            <a:off x="485191" y="4174856"/>
            <a:ext cx="2992932" cy="2369849"/>
          </a:xfrm>
          <a:prstGeom prst="rect">
            <a:avLst/>
          </a:prstGeom>
        </p:spPr>
      </p:pic>
    </p:spTree>
    <p:extLst>
      <p:ext uri="{BB962C8B-B14F-4D97-AF65-F5344CB8AC3E}">
        <p14:creationId xmlns:p14="http://schemas.microsoft.com/office/powerpoint/2010/main" val="31991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D2E156A1-825F-5271-07A0-A2EB26C4C010}"/>
              </a:ext>
            </a:extLst>
          </p:cNvPr>
          <p:cNvPicPr>
            <a:picLocks noChangeAspect="1"/>
          </p:cNvPicPr>
          <p:nvPr/>
        </p:nvPicPr>
        <p:blipFill>
          <a:blip r:embed="rId2"/>
          <a:stretch>
            <a:fillRect/>
          </a:stretch>
        </p:blipFill>
        <p:spPr>
          <a:xfrm>
            <a:off x="727201" y="1784844"/>
            <a:ext cx="2659212" cy="4691149"/>
          </a:xfrm>
          <a:prstGeom prst="rect">
            <a:avLst/>
          </a:prstGeom>
        </p:spPr>
      </p:pic>
      <p:sp>
        <p:nvSpPr>
          <p:cNvPr id="7" name="Titel 1">
            <a:extLst>
              <a:ext uri="{FF2B5EF4-FFF2-40B4-BE49-F238E27FC236}">
                <a16:creationId xmlns:a16="http://schemas.microsoft.com/office/drawing/2014/main" id="{9A7D8273-FEA5-FF93-4454-D5AEC8E329F2}"/>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p:sp>
        <p:nvSpPr>
          <p:cNvPr id="9" name="Titel 1">
            <a:extLst>
              <a:ext uri="{FF2B5EF4-FFF2-40B4-BE49-F238E27FC236}">
                <a16:creationId xmlns:a16="http://schemas.microsoft.com/office/drawing/2014/main" id="{BF687700-31D6-B148-E8EF-211C05A68EF4}"/>
              </a:ext>
            </a:extLst>
          </p:cNvPr>
          <p:cNvSpPr txBox="1">
            <a:spLocks/>
          </p:cNvSpPr>
          <p:nvPr/>
        </p:nvSpPr>
        <p:spPr>
          <a:xfrm>
            <a:off x="4106780" y="3991355"/>
            <a:ext cx="3066180" cy="576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Verdens hurtigste netværk</a:t>
            </a:r>
          </a:p>
        </p:txBody>
      </p:sp>
      <p:sp>
        <p:nvSpPr>
          <p:cNvPr id="11" name="Titel 1">
            <a:extLst>
              <a:ext uri="{FF2B5EF4-FFF2-40B4-BE49-F238E27FC236}">
                <a16:creationId xmlns:a16="http://schemas.microsoft.com/office/drawing/2014/main" id="{E306D64D-411E-595D-F862-EB5E80599C92}"/>
              </a:ext>
            </a:extLst>
          </p:cNvPr>
          <p:cNvSpPr txBox="1">
            <a:spLocks/>
          </p:cNvSpPr>
          <p:nvPr/>
        </p:nvSpPr>
        <p:spPr>
          <a:xfrm>
            <a:off x="3959460" y="1714445"/>
            <a:ext cx="7709300" cy="1233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b="1" dirty="0"/>
              <a:t>GB300 Standard Rack</a:t>
            </a:r>
            <a:r>
              <a:rPr lang="da-DK" sz="1800" dirty="0"/>
              <a:t> – 72 AI beregnings clips – 2592 parallelle computere</a:t>
            </a:r>
          </a:p>
          <a:p>
            <a:r>
              <a:rPr lang="da-DK" sz="1800" dirty="0"/>
              <a:t>Strømforbrug: 140.000 Watt strøm</a:t>
            </a:r>
          </a:p>
          <a:p>
            <a:r>
              <a:rPr lang="da-DK" sz="1800" dirty="0"/>
              <a:t>Køle krav: 250.000 Watt køl</a:t>
            </a:r>
          </a:p>
          <a:p>
            <a:r>
              <a:rPr lang="da-DK" sz="1800" dirty="0"/>
              <a:t>Pris: ~20 millioner kr. </a:t>
            </a:r>
          </a:p>
        </p:txBody>
      </p:sp>
      <p:sp>
        <p:nvSpPr>
          <p:cNvPr id="13" name="Titel 1">
            <a:extLst>
              <a:ext uri="{FF2B5EF4-FFF2-40B4-BE49-F238E27FC236}">
                <a16:creationId xmlns:a16="http://schemas.microsoft.com/office/drawing/2014/main" id="{F50ADCE5-B7BD-25DA-B298-6FC2B75C2F55}"/>
              </a:ext>
            </a:extLst>
          </p:cNvPr>
          <p:cNvSpPr txBox="1">
            <a:spLocks/>
          </p:cNvSpPr>
          <p:nvPr/>
        </p:nvSpPr>
        <p:spPr>
          <a:xfrm>
            <a:off x="4066140" y="3082035"/>
            <a:ext cx="1669179" cy="576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40 AI chips</a:t>
            </a:r>
          </a:p>
        </p:txBody>
      </p:sp>
      <p:sp>
        <p:nvSpPr>
          <p:cNvPr id="15" name="Titel 1">
            <a:extLst>
              <a:ext uri="{FF2B5EF4-FFF2-40B4-BE49-F238E27FC236}">
                <a16:creationId xmlns:a16="http://schemas.microsoft.com/office/drawing/2014/main" id="{5BE5DC66-4346-280F-65C7-98D17CC1753A}"/>
              </a:ext>
            </a:extLst>
          </p:cNvPr>
          <p:cNvSpPr txBox="1">
            <a:spLocks/>
          </p:cNvSpPr>
          <p:nvPr/>
        </p:nvSpPr>
        <p:spPr>
          <a:xfrm>
            <a:off x="4157580" y="4981955"/>
            <a:ext cx="1669179" cy="5761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32 AI chips</a:t>
            </a:r>
          </a:p>
        </p:txBody>
      </p:sp>
      <p:cxnSp>
        <p:nvCxnSpPr>
          <p:cNvPr id="17" name="Lige pilforbindelse 16">
            <a:extLst>
              <a:ext uri="{FF2B5EF4-FFF2-40B4-BE49-F238E27FC236}">
                <a16:creationId xmlns:a16="http://schemas.microsoft.com/office/drawing/2014/main" id="{A274729D-59D2-B6AF-A815-D94CA5157E33}"/>
              </a:ext>
            </a:extLst>
          </p:cNvPr>
          <p:cNvCxnSpPr>
            <a:stCxn id="13" idx="1"/>
          </p:cNvCxnSpPr>
          <p:nvPr/>
        </p:nvCxnSpPr>
        <p:spPr>
          <a:xfrm flipH="1">
            <a:off x="3530600" y="3370085"/>
            <a:ext cx="535540" cy="81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Lige pilforbindelse 18">
            <a:extLst>
              <a:ext uri="{FF2B5EF4-FFF2-40B4-BE49-F238E27FC236}">
                <a16:creationId xmlns:a16="http://schemas.microsoft.com/office/drawing/2014/main" id="{27FFBB03-87B3-13BE-7B21-D2C70E8DA721}"/>
              </a:ext>
            </a:extLst>
          </p:cNvPr>
          <p:cNvCxnSpPr>
            <a:stCxn id="9" idx="1"/>
          </p:cNvCxnSpPr>
          <p:nvPr/>
        </p:nvCxnSpPr>
        <p:spPr>
          <a:xfrm flipH="1">
            <a:off x="3530600" y="4279405"/>
            <a:ext cx="576180" cy="131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Lige pilforbindelse 20">
            <a:extLst>
              <a:ext uri="{FF2B5EF4-FFF2-40B4-BE49-F238E27FC236}">
                <a16:creationId xmlns:a16="http://schemas.microsoft.com/office/drawing/2014/main" id="{8C5B46D0-6C7B-C5C6-265A-F2394F2CF811}"/>
              </a:ext>
            </a:extLst>
          </p:cNvPr>
          <p:cNvCxnSpPr>
            <a:stCxn id="15" idx="1"/>
          </p:cNvCxnSpPr>
          <p:nvPr/>
        </p:nvCxnSpPr>
        <p:spPr>
          <a:xfrm flipH="1" flipV="1">
            <a:off x="3474720" y="5207000"/>
            <a:ext cx="682860" cy="63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itel 1">
            <a:extLst>
              <a:ext uri="{FF2B5EF4-FFF2-40B4-BE49-F238E27FC236}">
                <a16:creationId xmlns:a16="http://schemas.microsoft.com/office/drawing/2014/main" id="{FE802646-7D31-09F3-A9E0-97FF65BB5520}"/>
              </a:ext>
            </a:extLst>
          </p:cNvPr>
          <p:cNvSpPr txBox="1">
            <a:spLocks/>
          </p:cNvSpPr>
          <p:nvPr/>
        </p:nvSpPr>
        <p:spPr>
          <a:xfrm>
            <a:off x="8181753" y="2435527"/>
            <a:ext cx="3753294" cy="132556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600" dirty="0" err="1"/>
              <a:t>SpaceXAI</a:t>
            </a:r>
            <a:r>
              <a:rPr lang="da-DK" sz="1600" dirty="0"/>
              <a:t> - AI data center - ”</a:t>
            </a:r>
            <a:r>
              <a:rPr lang="da-DK" sz="1600" dirty="0" err="1"/>
              <a:t>Macroharder</a:t>
            </a:r>
            <a:r>
              <a:rPr lang="da-DK" sz="1600" dirty="0"/>
              <a:t>”</a:t>
            </a:r>
          </a:p>
          <a:p>
            <a:r>
              <a:rPr lang="da-DK" sz="1600" dirty="0"/>
              <a:t>1.000.000 AI chips</a:t>
            </a:r>
          </a:p>
          <a:p>
            <a:r>
              <a:rPr lang="da-DK" sz="1600" dirty="0"/>
              <a:t>~ 14.000 GB300 Standard Racks</a:t>
            </a:r>
          </a:p>
          <a:p>
            <a:r>
              <a:rPr lang="da-DK" sz="1600" dirty="0"/>
              <a:t>Pris ~ 280 milliarder kr. for racks</a:t>
            </a:r>
          </a:p>
          <a:p>
            <a:r>
              <a:rPr lang="da-DK" sz="1600" dirty="0"/>
              <a:t>425 x 175 meter</a:t>
            </a:r>
          </a:p>
          <a:p>
            <a:r>
              <a:rPr lang="da-DK" sz="1800" dirty="0"/>
              <a:t> </a:t>
            </a:r>
          </a:p>
        </p:txBody>
      </p:sp>
      <p:pic>
        <p:nvPicPr>
          <p:cNvPr id="29" name="Billede 28">
            <a:extLst>
              <a:ext uri="{FF2B5EF4-FFF2-40B4-BE49-F238E27FC236}">
                <a16:creationId xmlns:a16="http://schemas.microsoft.com/office/drawing/2014/main" id="{92551F89-D1F6-4E32-5435-10F2F7BA2C9A}"/>
              </a:ext>
            </a:extLst>
          </p:cNvPr>
          <p:cNvPicPr>
            <a:picLocks noChangeAspect="1"/>
          </p:cNvPicPr>
          <p:nvPr/>
        </p:nvPicPr>
        <p:blipFill>
          <a:blip r:embed="rId3"/>
          <a:stretch>
            <a:fillRect/>
          </a:stretch>
        </p:blipFill>
        <p:spPr>
          <a:xfrm>
            <a:off x="7607596" y="3540137"/>
            <a:ext cx="4419104" cy="3206836"/>
          </a:xfrm>
          <a:prstGeom prst="rect">
            <a:avLst/>
          </a:prstGeom>
        </p:spPr>
      </p:pic>
    </p:spTree>
    <p:extLst>
      <p:ext uri="{BB962C8B-B14F-4D97-AF65-F5344CB8AC3E}">
        <p14:creationId xmlns:p14="http://schemas.microsoft.com/office/powerpoint/2010/main" val="312405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2E3C9D71-0474-F33F-4D94-CB88D30FCB3F}"/>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mc:AlternateContent xmlns:mc="http://schemas.openxmlformats.org/markup-compatibility/2006" xmlns:a14="http://schemas.microsoft.com/office/drawing/2010/main">
        <mc:Choice Requires="a14">
          <p:sp>
            <p:nvSpPr>
              <p:cNvPr id="8" name="Titel 1">
                <a:extLst>
                  <a:ext uri="{FF2B5EF4-FFF2-40B4-BE49-F238E27FC236}">
                    <a16:creationId xmlns:a16="http://schemas.microsoft.com/office/drawing/2014/main" id="{BDBE50A5-5E3C-05A4-E91B-7CC4FF408A92}"/>
                  </a:ext>
                </a:extLst>
              </p:cNvPr>
              <p:cNvSpPr txBox="1">
                <a:spLocks/>
              </p:cNvSpPr>
              <p:nvPr/>
            </p:nvSpPr>
            <p:spPr>
              <a:xfrm>
                <a:off x="5120085" y="2025825"/>
                <a:ext cx="3706613" cy="16396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Rubin AI chip </a:t>
                </a:r>
              </a:p>
              <a:p>
                <a:pPr marL="285750" indent="-285750">
                  <a:buFont typeface="Arial" panose="020B0604020202020204" pitchFamily="34" charset="0"/>
                  <a:buChar char="•"/>
                </a:pPr>
                <a:r>
                  <a:rPr lang="da-DK" sz="1500" dirty="0"/>
                  <a:t>900 x hurtigere end H100</a:t>
                </a:r>
              </a:p>
              <a:p>
                <a:pPr marL="285750" indent="-285750">
                  <a:buFont typeface="Arial" panose="020B0604020202020204" pitchFamily="34" charset="0"/>
                  <a:buChar char="•"/>
                </a:pPr>
                <a14:m>
                  <m:oMath xmlns:m="http://schemas.openxmlformats.org/officeDocument/2006/math">
                    <m:f>
                      <m:fPr>
                        <m:type m:val="skw"/>
                        <m:ctrlPr>
                          <a:rPr lang="da-DK" sz="1800" i="1" smtClean="0">
                            <a:latin typeface="Cambria Math" panose="02040503050406030204" pitchFamily="18" charset="0"/>
                          </a:rPr>
                        </m:ctrlPr>
                      </m:fPr>
                      <m:num>
                        <m:r>
                          <a:rPr lang="da-DK" sz="1800">
                            <a:latin typeface="Cambria Math" panose="02040503050406030204" pitchFamily="18" charset="0"/>
                          </a:rPr>
                          <m:t>1</m:t>
                        </m:r>
                      </m:num>
                      <m:den>
                        <m:r>
                          <a:rPr lang="da-DK" sz="1800" b="0" i="0" smtClean="0">
                            <a:latin typeface="Cambria Math" panose="02040503050406030204" pitchFamily="18" charset="0"/>
                          </a:rPr>
                          <m:t>33</m:t>
                        </m:r>
                      </m:den>
                    </m:f>
                  </m:oMath>
                </a14:m>
                <a:r>
                  <a:rPr lang="da-DK" sz="1500" dirty="0"/>
                  <a:t> af strømforbruget per beregning      </a:t>
                </a:r>
              </a:p>
              <a:p>
                <a:r>
                  <a:rPr lang="da-DK" sz="1500" dirty="0"/>
                  <a:t>44 x Vera computer til hver AI chip</a:t>
                </a:r>
              </a:p>
            </p:txBody>
          </p:sp>
        </mc:Choice>
        <mc:Fallback xmlns="">
          <p:sp>
            <p:nvSpPr>
              <p:cNvPr id="8" name="Titel 1">
                <a:extLst>
                  <a:ext uri="{FF2B5EF4-FFF2-40B4-BE49-F238E27FC236}">
                    <a16:creationId xmlns:a16="http://schemas.microsoft.com/office/drawing/2014/main" id="{BDBE50A5-5E3C-05A4-E91B-7CC4FF408A92}"/>
                  </a:ext>
                </a:extLst>
              </p:cNvPr>
              <p:cNvSpPr txBox="1">
                <a:spLocks noRot="1" noChangeAspect="1" noMove="1" noResize="1" noEditPoints="1" noAdjustHandles="1" noChangeArrowheads="1" noChangeShapeType="1" noTextEdit="1"/>
              </p:cNvSpPr>
              <p:nvPr/>
            </p:nvSpPr>
            <p:spPr>
              <a:xfrm>
                <a:off x="5120085" y="2025825"/>
                <a:ext cx="3706613" cy="1639641"/>
              </a:xfrm>
              <a:prstGeom prst="rect">
                <a:avLst/>
              </a:prstGeom>
              <a:blipFill>
                <a:blip r:embed="rId2"/>
                <a:stretch>
                  <a:fillRect l="-1151" b="-7435"/>
                </a:stretch>
              </a:blipFill>
            </p:spPr>
            <p:txBody>
              <a:bodyPr/>
              <a:lstStyle/>
              <a:p>
                <a:r>
                  <a:rPr lang="da-DK">
                    <a:noFill/>
                  </a:rPr>
                  <a:t> </a:t>
                </a:r>
              </a:p>
            </p:txBody>
          </p:sp>
        </mc:Fallback>
      </mc:AlternateContent>
      <p:sp>
        <p:nvSpPr>
          <p:cNvPr id="9" name="Titel 1">
            <a:extLst>
              <a:ext uri="{FF2B5EF4-FFF2-40B4-BE49-F238E27FC236}">
                <a16:creationId xmlns:a16="http://schemas.microsoft.com/office/drawing/2014/main" id="{5CF0EBC4-AD14-70C1-760E-8FEB0DF27D63}"/>
              </a:ext>
            </a:extLst>
          </p:cNvPr>
          <p:cNvSpPr txBox="1">
            <a:spLocks/>
          </p:cNvSpPr>
          <p:nvPr/>
        </p:nvSpPr>
        <p:spPr>
          <a:xfrm>
            <a:off x="1214562" y="956179"/>
            <a:ext cx="3423143" cy="8342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500" b="1" dirty="0"/>
              <a:t>7 måneder senere</a:t>
            </a:r>
          </a:p>
        </p:txBody>
      </p:sp>
      <p:pic>
        <p:nvPicPr>
          <p:cNvPr id="13" name="Billede 12">
            <a:extLst>
              <a:ext uri="{FF2B5EF4-FFF2-40B4-BE49-F238E27FC236}">
                <a16:creationId xmlns:a16="http://schemas.microsoft.com/office/drawing/2014/main" id="{74AF8A3B-608F-7F98-AD93-8F11845E195B}"/>
              </a:ext>
            </a:extLst>
          </p:cNvPr>
          <p:cNvPicPr>
            <a:picLocks noChangeAspect="1"/>
          </p:cNvPicPr>
          <p:nvPr/>
        </p:nvPicPr>
        <p:blipFill>
          <a:blip r:embed="rId3"/>
          <a:stretch>
            <a:fillRect/>
          </a:stretch>
        </p:blipFill>
        <p:spPr>
          <a:xfrm>
            <a:off x="2377432" y="1735718"/>
            <a:ext cx="2309552" cy="2390431"/>
          </a:xfrm>
          <a:prstGeom prst="rect">
            <a:avLst/>
          </a:prstGeom>
        </p:spPr>
      </p:pic>
      <p:sp>
        <p:nvSpPr>
          <p:cNvPr id="19" name="Titel 1">
            <a:extLst>
              <a:ext uri="{FF2B5EF4-FFF2-40B4-BE49-F238E27FC236}">
                <a16:creationId xmlns:a16="http://schemas.microsoft.com/office/drawing/2014/main" id="{FB383070-DE2D-9A07-1390-A556B5A4CA5D}"/>
              </a:ext>
            </a:extLst>
          </p:cNvPr>
          <p:cNvSpPr txBox="1">
            <a:spLocks/>
          </p:cNvSpPr>
          <p:nvPr/>
        </p:nvSpPr>
        <p:spPr>
          <a:xfrm>
            <a:off x="3210734" y="4041775"/>
            <a:ext cx="3612692" cy="16396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Netværk til at sammensætte 144 Racks med direkte netværk. Hurtigere netværk end hele jordklodens internet trafik tilsammen</a:t>
            </a:r>
          </a:p>
        </p:txBody>
      </p:sp>
      <p:pic>
        <p:nvPicPr>
          <p:cNvPr id="21" name="Billede 20">
            <a:extLst>
              <a:ext uri="{FF2B5EF4-FFF2-40B4-BE49-F238E27FC236}">
                <a16:creationId xmlns:a16="http://schemas.microsoft.com/office/drawing/2014/main" id="{318CE92B-5960-FD9D-08D0-C4D114A0E6E4}"/>
              </a:ext>
            </a:extLst>
          </p:cNvPr>
          <p:cNvPicPr>
            <a:picLocks noChangeAspect="1"/>
          </p:cNvPicPr>
          <p:nvPr/>
        </p:nvPicPr>
        <p:blipFill>
          <a:blip r:embed="rId4"/>
          <a:stretch>
            <a:fillRect/>
          </a:stretch>
        </p:blipFill>
        <p:spPr>
          <a:xfrm>
            <a:off x="492197" y="4254423"/>
            <a:ext cx="2405349" cy="2379163"/>
          </a:xfrm>
          <a:prstGeom prst="rect">
            <a:avLst/>
          </a:prstGeom>
        </p:spPr>
      </p:pic>
      <p:pic>
        <p:nvPicPr>
          <p:cNvPr id="24" name="Billede 23">
            <a:extLst>
              <a:ext uri="{FF2B5EF4-FFF2-40B4-BE49-F238E27FC236}">
                <a16:creationId xmlns:a16="http://schemas.microsoft.com/office/drawing/2014/main" id="{A9D084E6-BC9A-AB0B-4B1A-BD5088E5D9C8}"/>
              </a:ext>
            </a:extLst>
          </p:cNvPr>
          <p:cNvPicPr>
            <a:picLocks noChangeAspect="1"/>
          </p:cNvPicPr>
          <p:nvPr/>
        </p:nvPicPr>
        <p:blipFill>
          <a:blip r:embed="rId5"/>
          <a:stretch>
            <a:fillRect/>
          </a:stretch>
        </p:blipFill>
        <p:spPr>
          <a:xfrm>
            <a:off x="209596" y="1735718"/>
            <a:ext cx="1854648" cy="2389597"/>
          </a:xfrm>
          <a:prstGeom prst="rect">
            <a:avLst/>
          </a:prstGeom>
        </p:spPr>
      </p:pic>
      <p:pic>
        <p:nvPicPr>
          <p:cNvPr id="25" name="Billede 24">
            <a:extLst>
              <a:ext uri="{FF2B5EF4-FFF2-40B4-BE49-F238E27FC236}">
                <a16:creationId xmlns:a16="http://schemas.microsoft.com/office/drawing/2014/main" id="{BC7C25DF-66BD-9CF3-F5AA-A608EAD30FB9}"/>
              </a:ext>
            </a:extLst>
          </p:cNvPr>
          <p:cNvPicPr>
            <a:picLocks noChangeAspect="1"/>
          </p:cNvPicPr>
          <p:nvPr/>
        </p:nvPicPr>
        <p:blipFill>
          <a:blip r:embed="rId6"/>
          <a:stretch>
            <a:fillRect/>
          </a:stretch>
        </p:blipFill>
        <p:spPr>
          <a:xfrm>
            <a:off x="3416743" y="5480615"/>
            <a:ext cx="3406683" cy="1135561"/>
          </a:xfrm>
          <a:prstGeom prst="rect">
            <a:avLst/>
          </a:prstGeom>
        </p:spPr>
      </p:pic>
      <p:pic>
        <p:nvPicPr>
          <p:cNvPr id="27" name="Billede 26">
            <a:extLst>
              <a:ext uri="{FF2B5EF4-FFF2-40B4-BE49-F238E27FC236}">
                <a16:creationId xmlns:a16="http://schemas.microsoft.com/office/drawing/2014/main" id="{8CB223CD-DF38-96A4-DFD0-17F8A5CBD0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1338" y="4242329"/>
            <a:ext cx="4845910" cy="2391257"/>
          </a:xfrm>
          <a:prstGeom prst="rect">
            <a:avLst/>
          </a:prstGeom>
        </p:spPr>
      </p:pic>
    </p:spTree>
    <p:extLst>
      <p:ext uri="{BB962C8B-B14F-4D97-AF65-F5344CB8AC3E}">
        <p14:creationId xmlns:p14="http://schemas.microsoft.com/office/powerpoint/2010/main" val="81828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8F8CA-109F-CF13-624F-E40C8A01896D}"/>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FF2744A6-1B83-3106-98B1-27E1C2B43BA7}"/>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p:sp>
        <p:nvSpPr>
          <p:cNvPr id="9" name="Titel 1">
            <a:extLst>
              <a:ext uri="{FF2B5EF4-FFF2-40B4-BE49-F238E27FC236}">
                <a16:creationId xmlns:a16="http://schemas.microsoft.com/office/drawing/2014/main" id="{1B7654C4-BD6E-B441-DAED-6BDE0795A6DA}"/>
              </a:ext>
            </a:extLst>
          </p:cNvPr>
          <p:cNvSpPr txBox="1">
            <a:spLocks/>
          </p:cNvSpPr>
          <p:nvPr/>
        </p:nvSpPr>
        <p:spPr>
          <a:xfrm>
            <a:off x="1214562" y="956179"/>
            <a:ext cx="4189706" cy="8342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500" b="1" dirty="0"/>
              <a:t>Marts 2026</a:t>
            </a:r>
          </a:p>
        </p:txBody>
      </p:sp>
      <p:sp>
        <p:nvSpPr>
          <p:cNvPr id="6" name="Tekstfelt 5">
            <a:extLst>
              <a:ext uri="{FF2B5EF4-FFF2-40B4-BE49-F238E27FC236}">
                <a16:creationId xmlns:a16="http://schemas.microsoft.com/office/drawing/2014/main" id="{5EE73D6B-5EBF-2F7A-C513-A0177C246DFC}"/>
              </a:ext>
            </a:extLst>
          </p:cNvPr>
          <p:cNvSpPr txBox="1"/>
          <p:nvPr/>
        </p:nvSpPr>
        <p:spPr>
          <a:xfrm>
            <a:off x="48948" y="1576000"/>
            <a:ext cx="2900243" cy="1200329"/>
          </a:xfrm>
          <a:prstGeom prst="rect">
            <a:avLst/>
          </a:prstGeom>
          <a:noFill/>
        </p:spPr>
        <p:txBody>
          <a:bodyPr wrap="square">
            <a:spAutoFit/>
          </a:bodyPr>
          <a:lstStyle/>
          <a:p>
            <a:r>
              <a:rPr lang="da-DK" dirty="0"/>
              <a:t>Exceptionelt hurtige traditionelle computere</a:t>
            </a:r>
          </a:p>
          <a:p>
            <a:r>
              <a:rPr lang="da-DK" dirty="0"/>
              <a:t>(704 individuelle</a:t>
            </a:r>
          </a:p>
          <a:p>
            <a:r>
              <a:rPr lang="da-DK" dirty="0"/>
              <a:t>Computere per modul)</a:t>
            </a:r>
          </a:p>
        </p:txBody>
      </p:sp>
      <p:pic>
        <p:nvPicPr>
          <p:cNvPr id="10" name="Billede 9">
            <a:extLst>
              <a:ext uri="{FF2B5EF4-FFF2-40B4-BE49-F238E27FC236}">
                <a16:creationId xmlns:a16="http://schemas.microsoft.com/office/drawing/2014/main" id="{CED59120-5AB6-678B-6E62-82FB737300F1}"/>
              </a:ext>
            </a:extLst>
          </p:cNvPr>
          <p:cNvPicPr>
            <a:picLocks noChangeAspect="1"/>
          </p:cNvPicPr>
          <p:nvPr/>
        </p:nvPicPr>
        <p:blipFill>
          <a:blip r:embed="rId2"/>
          <a:stretch>
            <a:fillRect/>
          </a:stretch>
        </p:blipFill>
        <p:spPr>
          <a:xfrm>
            <a:off x="2949191" y="2745134"/>
            <a:ext cx="2143707" cy="2647797"/>
          </a:xfrm>
          <a:prstGeom prst="rect">
            <a:avLst/>
          </a:prstGeom>
        </p:spPr>
      </p:pic>
      <p:sp>
        <p:nvSpPr>
          <p:cNvPr id="12" name="Tekstfelt 11">
            <a:extLst>
              <a:ext uri="{FF2B5EF4-FFF2-40B4-BE49-F238E27FC236}">
                <a16:creationId xmlns:a16="http://schemas.microsoft.com/office/drawing/2014/main" id="{52FE0807-75E0-B044-F817-6D5114CF35AD}"/>
              </a:ext>
            </a:extLst>
          </p:cNvPr>
          <p:cNvSpPr txBox="1"/>
          <p:nvPr/>
        </p:nvSpPr>
        <p:spPr>
          <a:xfrm>
            <a:off x="2570995" y="1600482"/>
            <a:ext cx="3149405" cy="923330"/>
          </a:xfrm>
          <a:prstGeom prst="rect">
            <a:avLst/>
          </a:prstGeom>
          <a:noFill/>
        </p:spPr>
        <p:txBody>
          <a:bodyPr wrap="square">
            <a:spAutoFit/>
          </a:bodyPr>
          <a:lstStyle/>
          <a:p>
            <a:r>
              <a:rPr lang="da-DK" dirty="0"/>
              <a:t>Exceptionelt komplicerede AI arbejdsopgaver </a:t>
            </a:r>
          </a:p>
          <a:p>
            <a:r>
              <a:rPr lang="da-DK" dirty="0"/>
              <a:t>(100x regnekraft per prompt)</a:t>
            </a:r>
          </a:p>
        </p:txBody>
      </p:sp>
      <p:pic>
        <p:nvPicPr>
          <p:cNvPr id="15" name="Billede 14">
            <a:extLst>
              <a:ext uri="{FF2B5EF4-FFF2-40B4-BE49-F238E27FC236}">
                <a16:creationId xmlns:a16="http://schemas.microsoft.com/office/drawing/2014/main" id="{4051C6A5-1177-9407-901C-74EAD58B564C}"/>
              </a:ext>
            </a:extLst>
          </p:cNvPr>
          <p:cNvPicPr>
            <a:picLocks noChangeAspect="1"/>
          </p:cNvPicPr>
          <p:nvPr/>
        </p:nvPicPr>
        <p:blipFill>
          <a:blip r:embed="rId3"/>
          <a:stretch>
            <a:fillRect/>
          </a:stretch>
        </p:blipFill>
        <p:spPr>
          <a:xfrm>
            <a:off x="317422" y="2787991"/>
            <a:ext cx="1914845" cy="2646306"/>
          </a:xfrm>
          <a:prstGeom prst="rect">
            <a:avLst/>
          </a:prstGeom>
        </p:spPr>
      </p:pic>
      <p:pic>
        <p:nvPicPr>
          <p:cNvPr id="17" name="Billede 16">
            <a:extLst>
              <a:ext uri="{FF2B5EF4-FFF2-40B4-BE49-F238E27FC236}">
                <a16:creationId xmlns:a16="http://schemas.microsoft.com/office/drawing/2014/main" id="{1D5986AC-92D2-7CEC-0232-6ED44A192619}"/>
              </a:ext>
            </a:extLst>
          </p:cNvPr>
          <p:cNvPicPr>
            <a:picLocks noChangeAspect="1"/>
          </p:cNvPicPr>
          <p:nvPr/>
        </p:nvPicPr>
        <p:blipFill>
          <a:blip r:embed="rId4"/>
          <a:stretch>
            <a:fillRect/>
          </a:stretch>
        </p:blipFill>
        <p:spPr>
          <a:xfrm>
            <a:off x="5808207" y="2745134"/>
            <a:ext cx="2430026" cy="2642720"/>
          </a:xfrm>
          <a:prstGeom prst="rect">
            <a:avLst/>
          </a:prstGeom>
        </p:spPr>
      </p:pic>
      <p:sp>
        <p:nvSpPr>
          <p:cNvPr id="20" name="Tekstfelt 19">
            <a:extLst>
              <a:ext uri="{FF2B5EF4-FFF2-40B4-BE49-F238E27FC236}">
                <a16:creationId xmlns:a16="http://schemas.microsoft.com/office/drawing/2014/main" id="{99BD685C-F203-2D57-50AE-B48E9B1FD2AD}"/>
              </a:ext>
            </a:extLst>
          </p:cNvPr>
          <p:cNvSpPr txBox="1"/>
          <p:nvPr/>
        </p:nvSpPr>
        <p:spPr>
          <a:xfrm>
            <a:off x="5626711" y="1466465"/>
            <a:ext cx="2900243" cy="646331"/>
          </a:xfrm>
          <a:prstGeom prst="rect">
            <a:avLst/>
          </a:prstGeom>
          <a:noFill/>
        </p:spPr>
        <p:txBody>
          <a:bodyPr wrap="square">
            <a:spAutoFit/>
          </a:bodyPr>
          <a:lstStyle/>
          <a:p>
            <a:r>
              <a:rPr lang="da-DK" dirty="0"/>
              <a:t>Exceptionelt hurtig database og hukommelse </a:t>
            </a:r>
          </a:p>
        </p:txBody>
      </p:sp>
      <p:pic>
        <p:nvPicPr>
          <p:cNvPr id="23" name="Billede 22">
            <a:extLst>
              <a:ext uri="{FF2B5EF4-FFF2-40B4-BE49-F238E27FC236}">
                <a16:creationId xmlns:a16="http://schemas.microsoft.com/office/drawing/2014/main" id="{D98E4306-73A4-480D-05C8-52117B5D6843}"/>
              </a:ext>
            </a:extLst>
          </p:cNvPr>
          <p:cNvPicPr>
            <a:picLocks noChangeAspect="1"/>
          </p:cNvPicPr>
          <p:nvPr/>
        </p:nvPicPr>
        <p:blipFill>
          <a:blip r:embed="rId5"/>
          <a:stretch>
            <a:fillRect/>
          </a:stretch>
        </p:blipFill>
        <p:spPr>
          <a:xfrm>
            <a:off x="8903830" y="2745134"/>
            <a:ext cx="2984902" cy="2409435"/>
          </a:xfrm>
          <a:prstGeom prst="rect">
            <a:avLst/>
          </a:prstGeom>
        </p:spPr>
      </p:pic>
      <p:sp>
        <p:nvSpPr>
          <p:cNvPr id="26" name="Tekstfelt 25">
            <a:extLst>
              <a:ext uri="{FF2B5EF4-FFF2-40B4-BE49-F238E27FC236}">
                <a16:creationId xmlns:a16="http://schemas.microsoft.com/office/drawing/2014/main" id="{2BD7BC6D-255E-850C-0C71-9E101CB152C3}"/>
              </a:ext>
            </a:extLst>
          </p:cNvPr>
          <p:cNvSpPr txBox="1"/>
          <p:nvPr/>
        </p:nvSpPr>
        <p:spPr>
          <a:xfrm>
            <a:off x="8843540" y="1392588"/>
            <a:ext cx="3239222" cy="923330"/>
          </a:xfrm>
          <a:prstGeom prst="rect">
            <a:avLst/>
          </a:prstGeom>
          <a:noFill/>
        </p:spPr>
        <p:txBody>
          <a:bodyPr wrap="square">
            <a:spAutoFit/>
          </a:bodyPr>
          <a:lstStyle/>
          <a:p>
            <a:r>
              <a:rPr lang="da-DK" dirty="0"/>
              <a:t>Ny tyndt rack format som fordobler antallet af AI chips i et rack</a:t>
            </a:r>
          </a:p>
        </p:txBody>
      </p:sp>
    </p:spTree>
    <p:extLst>
      <p:ext uri="{BB962C8B-B14F-4D97-AF65-F5344CB8AC3E}">
        <p14:creationId xmlns:p14="http://schemas.microsoft.com/office/powerpoint/2010/main" val="2304533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20"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5A201-5383-CBD9-5DB6-B03015A44440}"/>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2D34BFD6-A15F-7A41-E689-33380DCA32D9}"/>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p:pic>
        <p:nvPicPr>
          <p:cNvPr id="3" name="Billede 2">
            <a:extLst>
              <a:ext uri="{FF2B5EF4-FFF2-40B4-BE49-F238E27FC236}">
                <a16:creationId xmlns:a16="http://schemas.microsoft.com/office/drawing/2014/main" id="{67E1C441-1F86-A629-3C80-3EFB9C4311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090" y="2500092"/>
            <a:ext cx="3474931" cy="3401729"/>
          </a:xfrm>
          <a:prstGeom prst="rect">
            <a:avLst/>
          </a:prstGeom>
        </p:spPr>
      </p:pic>
      <p:sp>
        <p:nvSpPr>
          <p:cNvPr id="4" name="Titel 1">
            <a:extLst>
              <a:ext uri="{FF2B5EF4-FFF2-40B4-BE49-F238E27FC236}">
                <a16:creationId xmlns:a16="http://schemas.microsoft.com/office/drawing/2014/main" id="{EE4926EB-C5A4-3351-4FCC-7E85BE0DA96D}"/>
              </a:ext>
            </a:extLst>
          </p:cNvPr>
          <p:cNvSpPr txBox="1">
            <a:spLocks/>
          </p:cNvSpPr>
          <p:nvPr/>
        </p:nvSpPr>
        <p:spPr>
          <a:xfrm>
            <a:off x="643551" y="1619171"/>
            <a:ext cx="3981849" cy="76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Netværk til at sammensætte 512 Racks.</a:t>
            </a:r>
          </a:p>
          <a:p>
            <a:r>
              <a:rPr lang="da-DK" sz="1500" dirty="0"/>
              <a:t>Kan forbinde flere millioner AI chips i ét AI center	</a:t>
            </a:r>
          </a:p>
        </p:txBody>
      </p:sp>
      <p:pic>
        <p:nvPicPr>
          <p:cNvPr id="8" name="Billede 7">
            <a:extLst>
              <a:ext uri="{FF2B5EF4-FFF2-40B4-BE49-F238E27FC236}">
                <a16:creationId xmlns:a16="http://schemas.microsoft.com/office/drawing/2014/main" id="{789BA54B-F4BD-1052-8870-C7127C94BD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1183" y="4687918"/>
            <a:ext cx="5422683" cy="2009308"/>
          </a:xfrm>
          <a:prstGeom prst="rect">
            <a:avLst/>
          </a:prstGeom>
        </p:spPr>
      </p:pic>
      <p:pic>
        <p:nvPicPr>
          <p:cNvPr id="13" name="Billede 12">
            <a:extLst>
              <a:ext uri="{FF2B5EF4-FFF2-40B4-BE49-F238E27FC236}">
                <a16:creationId xmlns:a16="http://schemas.microsoft.com/office/drawing/2014/main" id="{ADD34521-3BEA-3236-4624-A8BBC163FD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1183" y="1919015"/>
            <a:ext cx="5406014" cy="2140265"/>
          </a:xfrm>
          <a:prstGeom prst="rect">
            <a:avLst/>
          </a:prstGeom>
        </p:spPr>
      </p:pic>
      <p:sp>
        <p:nvSpPr>
          <p:cNvPr id="14" name="Titel 1">
            <a:extLst>
              <a:ext uri="{FF2B5EF4-FFF2-40B4-BE49-F238E27FC236}">
                <a16:creationId xmlns:a16="http://schemas.microsoft.com/office/drawing/2014/main" id="{059549BC-4EA4-6A20-1E98-9D206CFC71CE}"/>
              </a:ext>
            </a:extLst>
          </p:cNvPr>
          <p:cNvSpPr txBox="1">
            <a:spLocks/>
          </p:cNvSpPr>
          <p:nvPr/>
        </p:nvSpPr>
        <p:spPr>
          <a:xfrm>
            <a:off x="5990352" y="1373326"/>
            <a:ext cx="3394212" cy="4595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Højspænding ind i datacenter</a:t>
            </a:r>
          </a:p>
        </p:txBody>
      </p:sp>
      <p:pic>
        <p:nvPicPr>
          <p:cNvPr id="16" name="Billede 15">
            <a:extLst>
              <a:ext uri="{FF2B5EF4-FFF2-40B4-BE49-F238E27FC236}">
                <a16:creationId xmlns:a16="http://schemas.microsoft.com/office/drawing/2014/main" id="{2021BB1C-3C79-B659-11C0-1B39A0229252}"/>
              </a:ext>
            </a:extLst>
          </p:cNvPr>
          <p:cNvPicPr>
            <a:picLocks noChangeAspect="1"/>
          </p:cNvPicPr>
          <p:nvPr/>
        </p:nvPicPr>
        <p:blipFill>
          <a:blip r:embed="rId5"/>
          <a:stretch>
            <a:fillRect/>
          </a:stretch>
        </p:blipFill>
        <p:spPr>
          <a:xfrm>
            <a:off x="7964468" y="1919014"/>
            <a:ext cx="3507886" cy="2140265"/>
          </a:xfrm>
          <a:prstGeom prst="rect">
            <a:avLst/>
          </a:prstGeom>
        </p:spPr>
      </p:pic>
      <p:sp>
        <p:nvSpPr>
          <p:cNvPr id="18" name="Titel 1">
            <a:extLst>
              <a:ext uri="{FF2B5EF4-FFF2-40B4-BE49-F238E27FC236}">
                <a16:creationId xmlns:a16="http://schemas.microsoft.com/office/drawing/2014/main" id="{34837EF1-5E32-4E86-C438-2FCE22CCBD49}"/>
              </a:ext>
            </a:extLst>
          </p:cNvPr>
          <p:cNvSpPr txBox="1">
            <a:spLocks/>
          </p:cNvSpPr>
          <p:nvPr/>
        </p:nvSpPr>
        <p:spPr>
          <a:xfrm>
            <a:off x="5866422" y="4149211"/>
            <a:ext cx="3394212" cy="4595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500" dirty="0"/>
              <a:t>AI Datacenter med 1000 racks</a:t>
            </a:r>
          </a:p>
        </p:txBody>
      </p:sp>
      <p:sp>
        <p:nvSpPr>
          <p:cNvPr id="19" name="Titel 1">
            <a:extLst>
              <a:ext uri="{FF2B5EF4-FFF2-40B4-BE49-F238E27FC236}">
                <a16:creationId xmlns:a16="http://schemas.microsoft.com/office/drawing/2014/main" id="{5002C186-7A9F-DE4F-D783-1FB348DC4A3A}"/>
              </a:ext>
            </a:extLst>
          </p:cNvPr>
          <p:cNvSpPr txBox="1">
            <a:spLocks/>
          </p:cNvSpPr>
          <p:nvPr/>
        </p:nvSpPr>
        <p:spPr>
          <a:xfrm>
            <a:off x="1214562" y="956179"/>
            <a:ext cx="4189706" cy="8342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500" b="1" dirty="0"/>
              <a:t>Marts 2026</a:t>
            </a:r>
          </a:p>
        </p:txBody>
      </p:sp>
    </p:spTree>
    <p:extLst>
      <p:ext uri="{BB962C8B-B14F-4D97-AF65-F5344CB8AC3E}">
        <p14:creationId xmlns:p14="http://schemas.microsoft.com/office/powerpoint/2010/main" val="152833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963E1-05A4-AA69-6EB6-97EC8136021B}"/>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33D41239-B4B0-11C2-B645-86400FC060A2}"/>
              </a:ext>
            </a:extLst>
          </p:cNvPr>
          <p:cNvSpPr txBox="1">
            <a:spLocks/>
          </p:cNvSpPr>
          <p:nvPr/>
        </p:nvSpPr>
        <p:spPr>
          <a:xfrm>
            <a:off x="1981657" y="-35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Nye AI beregnings chips siden sidt</a:t>
            </a:r>
          </a:p>
        </p:txBody>
      </p:sp>
      <p:pic>
        <p:nvPicPr>
          <p:cNvPr id="3" name="Billede 2">
            <a:extLst>
              <a:ext uri="{FF2B5EF4-FFF2-40B4-BE49-F238E27FC236}">
                <a16:creationId xmlns:a16="http://schemas.microsoft.com/office/drawing/2014/main" id="{D477A59C-C533-1F34-C43D-AAFB9D5EB306}"/>
              </a:ext>
            </a:extLst>
          </p:cNvPr>
          <p:cNvPicPr>
            <a:picLocks noChangeAspect="1"/>
          </p:cNvPicPr>
          <p:nvPr/>
        </p:nvPicPr>
        <p:blipFill>
          <a:blip r:embed="rId2"/>
          <a:stretch>
            <a:fillRect/>
          </a:stretch>
        </p:blipFill>
        <p:spPr>
          <a:xfrm>
            <a:off x="433871" y="2336800"/>
            <a:ext cx="9490088" cy="2333424"/>
          </a:xfrm>
          <a:prstGeom prst="rect">
            <a:avLst/>
          </a:prstGeom>
        </p:spPr>
      </p:pic>
      <p:sp>
        <p:nvSpPr>
          <p:cNvPr id="4" name="Tekstfelt 3">
            <a:extLst>
              <a:ext uri="{FF2B5EF4-FFF2-40B4-BE49-F238E27FC236}">
                <a16:creationId xmlns:a16="http://schemas.microsoft.com/office/drawing/2014/main" id="{7867100A-B81C-DE89-DF9F-0C19A20A13D6}"/>
              </a:ext>
            </a:extLst>
          </p:cNvPr>
          <p:cNvSpPr txBox="1"/>
          <p:nvPr/>
        </p:nvSpPr>
        <p:spPr>
          <a:xfrm>
            <a:off x="433871" y="1606802"/>
            <a:ext cx="2900243" cy="646331"/>
          </a:xfrm>
          <a:prstGeom prst="rect">
            <a:avLst/>
          </a:prstGeom>
          <a:noFill/>
        </p:spPr>
        <p:txBody>
          <a:bodyPr wrap="square">
            <a:spAutoFit/>
          </a:bodyPr>
          <a:lstStyle/>
          <a:p>
            <a:r>
              <a:rPr lang="da-DK" dirty="0"/>
              <a:t>Man bestiller nu 40 racks a gangen, som minimum</a:t>
            </a:r>
          </a:p>
        </p:txBody>
      </p:sp>
      <p:sp>
        <p:nvSpPr>
          <p:cNvPr id="11" name="Titel 1">
            <a:extLst>
              <a:ext uri="{FF2B5EF4-FFF2-40B4-BE49-F238E27FC236}">
                <a16:creationId xmlns:a16="http://schemas.microsoft.com/office/drawing/2014/main" id="{D468C6CE-DD62-E535-C26E-1C3284E0C560}"/>
              </a:ext>
            </a:extLst>
          </p:cNvPr>
          <p:cNvSpPr txBox="1">
            <a:spLocks/>
          </p:cNvSpPr>
          <p:nvPr/>
        </p:nvSpPr>
        <p:spPr>
          <a:xfrm>
            <a:off x="1214562" y="956179"/>
            <a:ext cx="4189706" cy="8342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500" b="1" dirty="0"/>
              <a:t>Marts 2026</a:t>
            </a:r>
          </a:p>
        </p:txBody>
      </p:sp>
      <p:sp>
        <p:nvSpPr>
          <p:cNvPr id="13" name="Tekstfelt 12">
            <a:extLst>
              <a:ext uri="{FF2B5EF4-FFF2-40B4-BE49-F238E27FC236}">
                <a16:creationId xmlns:a16="http://schemas.microsoft.com/office/drawing/2014/main" id="{6ABCCAF3-08EC-FEB2-004A-8368423021D7}"/>
              </a:ext>
            </a:extLst>
          </p:cNvPr>
          <p:cNvSpPr txBox="1"/>
          <p:nvPr/>
        </p:nvSpPr>
        <p:spPr>
          <a:xfrm rot="2145899">
            <a:off x="787693" y="5675952"/>
            <a:ext cx="2900243" cy="369332"/>
          </a:xfrm>
          <a:prstGeom prst="rect">
            <a:avLst/>
          </a:prstGeom>
          <a:noFill/>
        </p:spPr>
        <p:txBody>
          <a:bodyPr wrap="square">
            <a:spAutoFit/>
          </a:bodyPr>
          <a:lstStyle/>
          <a:p>
            <a:r>
              <a:rPr lang="da-DK" dirty="0"/>
              <a:t>Database og hukommelse</a:t>
            </a:r>
          </a:p>
        </p:txBody>
      </p:sp>
      <p:sp>
        <p:nvSpPr>
          <p:cNvPr id="16" name="Tekstfelt 15">
            <a:extLst>
              <a:ext uri="{FF2B5EF4-FFF2-40B4-BE49-F238E27FC236}">
                <a16:creationId xmlns:a16="http://schemas.microsoft.com/office/drawing/2014/main" id="{DE9C7A08-1112-1D91-370C-913661B069C8}"/>
              </a:ext>
            </a:extLst>
          </p:cNvPr>
          <p:cNvSpPr txBox="1"/>
          <p:nvPr/>
        </p:nvSpPr>
        <p:spPr>
          <a:xfrm rot="2145899">
            <a:off x="1543909" y="5734475"/>
            <a:ext cx="2900243" cy="369332"/>
          </a:xfrm>
          <a:prstGeom prst="rect">
            <a:avLst/>
          </a:prstGeom>
          <a:noFill/>
        </p:spPr>
        <p:txBody>
          <a:bodyPr wrap="square">
            <a:spAutoFit/>
          </a:bodyPr>
          <a:lstStyle/>
          <a:p>
            <a:r>
              <a:rPr lang="da-DK" dirty="0"/>
              <a:t>100 x AI beregning chips</a:t>
            </a:r>
          </a:p>
        </p:txBody>
      </p:sp>
      <p:sp>
        <p:nvSpPr>
          <p:cNvPr id="22" name="Tekstfelt 21">
            <a:extLst>
              <a:ext uri="{FF2B5EF4-FFF2-40B4-BE49-F238E27FC236}">
                <a16:creationId xmlns:a16="http://schemas.microsoft.com/office/drawing/2014/main" id="{57F7B80E-1D73-E29F-F2B4-0A5918D72C7A}"/>
              </a:ext>
            </a:extLst>
          </p:cNvPr>
          <p:cNvSpPr txBox="1"/>
          <p:nvPr/>
        </p:nvSpPr>
        <p:spPr>
          <a:xfrm rot="2145899">
            <a:off x="2914477" y="5693088"/>
            <a:ext cx="2900243" cy="369332"/>
          </a:xfrm>
          <a:prstGeom prst="rect">
            <a:avLst/>
          </a:prstGeom>
          <a:noFill/>
        </p:spPr>
        <p:txBody>
          <a:bodyPr wrap="square">
            <a:spAutoFit/>
          </a:bodyPr>
          <a:lstStyle/>
          <a:p>
            <a:r>
              <a:rPr lang="da-DK" dirty="0"/>
              <a:t>AI beregning chips</a:t>
            </a:r>
          </a:p>
        </p:txBody>
      </p:sp>
      <p:sp>
        <p:nvSpPr>
          <p:cNvPr id="25" name="Tekstfelt 24">
            <a:extLst>
              <a:ext uri="{FF2B5EF4-FFF2-40B4-BE49-F238E27FC236}">
                <a16:creationId xmlns:a16="http://schemas.microsoft.com/office/drawing/2014/main" id="{C91DF9B0-99AF-7158-C171-A8153C575138}"/>
              </a:ext>
            </a:extLst>
          </p:cNvPr>
          <p:cNvSpPr txBox="1"/>
          <p:nvPr/>
        </p:nvSpPr>
        <p:spPr>
          <a:xfrm rot="2145899">
            <a:off x="4079708" y="5762583"/>
            <a:ext cx="2900243" cy="646331"/>
          </a:xfrm>
          <a:prstGeom prst="rect">
            <a:avLst/>
          </a:prstGeom>
          <a:noFill/>
        </p:spPr>
        <p:txBody>
          <a:bodyPr wrap="square">
            <a:spAutoFit/>
          </a:bodyPr>
          <a:lstStyle/>
          <a:p>
            <a:r>
              <a:rPr lang="da-DK" dirty="0"/>
              <a:t>Traditionelle computer beregninger</a:t>
            </a:r>
          </a:p>
        </p:txBody>
      </p:sp>
      <p:cxnSp>
        <p:nvCxnSpPr>
          <p:cNvPr id="28" name="Lige pilforbindelse 27">
            <a:extLst>
              <a:ext uri="{FF2B5EF4-FFF2-40B4-BE49-F238E27FC236}">
                <a16:creationId xmlns:a16="http://schemas.microsoft.com/office/drawing/2014/main" id="{C19262D5-30BF-5EE4-0F53-7163116C3F39}"/>
              </a:ext>
            </a:extLst>
          </p:cNvPr>
          <p:cNvCxnSpPr>
            <a:cxnSpLocks/>
            <a:stCxn id="13" idx="1"/>
          </p:cNvCxnSpPr>
          <p:nvPr/>
        </p:nvCxnSpPr>
        <p:spPr>
          <a:xfrm flipV="1">
            <a:off x="1061155" y="4776969"/>
            <a:ext cx="0" cy="2361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Lige pilforbindelse 29">
            <a:extLst>
              <a:ext uri="{FF2B5EF4-FFF2-40B4-BE49-F238E27FC236}">
                <a16:creationId xmlns:a16="http://schemas.microsoft.com/office/drawing/2014/main" id="{34BE84CF-418D-CD47-EFF6-DF2A6544FE09}"/>
              </a:ext>
            </a:extLst>
          </p:cNvPr>
          <p:cNvCxnSpPr>
            <a:cxnSpLocks/>
          </p:cNvCxnSpPr>
          <p:nvPr/>
        </p:nvCxnSpPr>
        <p:spPr>
          <a:xfrm flipV="1">
            <a:off x="3199368" y="4767620"/>
            <a:ext cx="11429" cy="2255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Lige pilforbindelse 31">
            <a:extLst>
              <a:ext uri="{FF2B5EF4-FFF2-40B4-BE49-F238E27FC236}">
                <a16:creationId xmlns:a16="http://schemas.microsoft.com/office/drawing/2014/main" id="{3B8C363C-D401-B7C4-3EF1-E83C7DEF6AD8}"/>
              </a:ext>
            </a:extLst>
          </p:cNvPr>
          <p:cNvCxnSpPr>
            <a:cxnSpLocks/>
          </p:cNvCxnSpPr>
          <p:nvPr/>
        </p:nvCxnSpPr>
        <p:spPr>
          <a:xfrm flipH="1" flipV="1">
            <a:off x="4295081" y="4820266"/>
            <a:ext cx="131218" cy="2684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Lige pilforbindelse 34">
            <a:extLst>
              <a:ext uri="{FF2B5EF4-FFF2-40B4-BE49-F238E27FC236}">
                <a16:creationId xmlns:a16="http://schemas.microsoft.com/office/drawing/2014/main" id="{024B8008-0438-F785-9665-D0D96EABBE09}"/>
              </a:ext>
            </a:extLst>
          </p:cNvPr>
          <p:cNvCxnSpPr>
            <a:stCxn id="16" idx="1"/>
          </p:cNvCxnSpPr>
          <p:nvPr/>
        </p:nvCxnSpPr>
        <p:spPr>
          <a:xfrm flipV="1">
            <a:off x="1817371" y="4776969"/>
            <a:ext cx="11429" cy="2946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Tekstfelt 36">
            <a:extLst>
              <a:ext uri="{FF2B5EF4-FFF2-40B4-BE49-F238E27FC236}">
                <a16:creationId xmlns:a16="http://schemas.microsoft.com/office/drawing/2014/main" id="{8B177558-F859-D2FC-129C-27B2C6A37EA0}"/>
              </a:ext>
            </a:extLst>
          </p:cNvPr>
          <p:cNvSpPr txBox="1"/>
          <p:nvPr/>
        </p:nvSpPr>
        <p:spPr>
          <a:xfrm rot="2145899">
            <a:off x="4943616" y="5788703"/>
            <a:ext cx="2900243" cy="369332"/>
          </a:xfrm>
          <a:prstGeom prst="rect">
            <a:avLst/>
          </a:prstGeom>
          <a:noFill/>
        </p:spPr>
        <p:txBody>
          <a:bodyPr wrap="square">
            <a:spAutoFit/>
          </a:bodyPr>
          <a:lstStyle/>
          <a:p>
            <a:r>
              <a:rPr lang="da-DK" dirty="0"/>
              <a:t>Intern fiber Netværk</a:t>
            </a:r>
          </a:p>
        </p:txBody>
      </p:sp>
      <p:cxnSp>
        <p:nvCxnSpPr>
          <p:cNvPr id="38" name="Lige pilforbindelse 37">
            <a:extLst>
              <a:ext uri="{FF2B5EF4-FFF2-40B4-BE49-F238E27FC236}">
                <a16:creationId xmlns:a16="http://schemas.microsoft.com/office/drawing/2014/main" id="{8A01AB97-C7CA-B1A4-6196-9F49BB790283}"/>
              </a:ext>
            </a:extLst>
          </p:cNvPr>
          <p:cNvCxnSpPr>
            <a:cxnSpLocks/>
          </p:cNvCxnSpPr>
          <p:nvPr/>
        </p:nvCxnSpPr>
        <p:spPr>
          <a:xfrm flipV="1">
            <a:off x="5228507" y="4863235"/>
            <a:ext cx="11429" cy="2255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Tekstfelt 44">
            <a:extLst>
              <a:ext uri="{FF2B5EF4-FFF2-40B4-BE49-F238E27FC236}">
                <a16:creationId xmlns:a16="http://schemas.microsoft.com/office/drawing/2014/main" id="{89D52245-3BB3-066E-CBAF-CC2134BAD61A}"/>
              </a:ext>
            </a:extLst>
          </p:cNvPr>
          <p:cNvSpPr txBox="1"/>
          <p:nvPr/>
        </p:nvSpPr>
        <p:spPr>
          <a:xfrm rot="2145899">
            <a:off x="226752" y="5820307"/>
            <a:ext cx="2900243" cy="646331"/>
          </a:xfrm>
          <a:prstGeom prst="rect">
            <a:avLst/>
          </a:prstGeom>
          <a:noFill/>
        </p:spPr>
        <p:txBody>
          <a:bodyPr wrap="square">
            <a:spAutoFit/>
          </a:bodyPr>
          <a:lstStyle/>
          <a:p>
            <a:r>
              <a:rPr lang="da-DK" dirty="0"/>
              <a:t>Fiber Netværk til omverdenen</a:t>
            </a:r>
          </a:p>
        </p:txBody>
      </p:sp>
      <p:cxnSp>
        <p:nvCxnSpPr>
          <p:cNvPr id="46" name="Lige pilforbindelse 45">
            <a:extLst>
              <a:ext uri="{FF2B5EF4-FFF2-40B4-BE49-F238E27FC236}">
                <a16:creationId xmlns:a16="http://schemas.microsoft.com/office/drawing/2014/main" id="{48C74F0E-74CD-9FA4-AA19-C3EDEED0E08E}"/>
              </a:ext>
            </a:extLst>
          </p:cNvPr>
          <p:cNvCxnSpPr>
            <a:cxnSpLocks/>
          </p:cNvCxnSpPr>
          <p:nvPr/>
        </p:nvCxnSpPr>
        <p:spPr>
          <a:xfrm flipV="1">
            <a:off x="677333" y="4855784"/>
            <a:ext cx="72214" cy="2158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2" name="Billede 51">
            <a:extLst>
              <a:ext uri="{FF2B5EF4-FFF2-40B4-BE49-F238E27FC236}">
                <a16:creationId xmlns:a16="http://schemas.microsoft.com/office/drawing/2014/main" id="{91E790EB-2DD8-4ED2-E1C5-D8B9E72C37F3}"/>
              </a:ext>
            </a:extLst>
          </p:cNvPr>
          <p:cNvPicPr>
            <a:picLocks noChangeAspect="1"/>
          </p:cNvPicPr>
          <p:nvPr/>
        </p:nvPicPr>
        <p:blipFill>
          <a:blip r:embed="rId3"/>
          <a:stretch>
            <a:fillRect/>
          </a:stretch>
        </p:blipFill>
        <p:spPr>
          <a:xfrm>
            <a:off x="10064994" y="1850950"/>
            <a:ext cx="1938856" cy="2819274"/>
          </a:xfrm>
          <a:prstGeom prst="rect">
            <a:avLst/>
          </a:prstGeom>
        </p:spPr>
      </p:pic>
      <p:sp>
        <p:nvSpPr>
          <p:cNvPr id="53" name="Tekstfelt 52">
            <a:extLst>
              <a:ext uri="{FF2B5EF4-FFF2-40B4-BE49-F238E27FC236}">
                <a16:creationId xmlns:a16="http://schemas.microsoft.com/office/drawing/2014/main" id="{A0126157-2E44-8D0C-2549-7C8D897163D6}"/>
              </a:ext>
            </a:extLst>
          </p:cNvPr>
          <p:cNvSpPr txBox="1"/>
          <p:nvPr/>
        </p:nvSpPr>
        <p:spPr>
          <a:xfrm>
            <a:off x="10321045" y="1302903"/>
            <a:ext cx="1613951" cy="369332"/>
          </a:xfrm>
          <a:prstGeom prst="rect">
            <a:avLst/>
          </a:prstGeom>
          <a:noFill/>
        </p:spPr>
        <p:txBody>
          <a:bodyPr wrap="square">
            <a:spAutoFit/>
          </a:bodyPr>
          <a:lstStyle/>
          <a:p>
            <a:r>
              <a:rPr lang="da-DK" dirty="0"/>
              <a:t>1:1 skala</a:t>
            </a:r>
          </a:p>
        </p:txBody>
      </p:sp>
    </p:spTree>
    <p:extLst>
      <p:ext uri="{BB962C8B-B14F-4D97-AF65-F5344CB8AC3E}">
        <p14:creationId xmlns:p14="http://schemas.microsoft.com/office/powerpoint/2010/main" val="327078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6" grpId="0"/>
      <p:bldP spid="22" grpId="0"/>
      <p:bldP spid="25" grpId="0"/>
      <p:bldP spid="37" grpId="0"/>
      <p:bldP spid="45" grpId="0"/>
      <p:bldP spid="5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5424B-AD76-7112-906A-1B136913A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44EB9-1472-00C0-9933-338DC4CEA6B3}"/>
              </a:ext>
            </a:extLst>
          </p:cNvPr>
          <p:cNvSpPr>
            <a:spLocks noGrp="1"/>
          </p:cNvSpPr>
          <p:nvPr>
            <p:ph type="title"/>
          </p:nvPr>
        </p:nvSpPr>
        <p:spPr>
          <a:xfrm>
            <a:off x="3791564" y="2193925"/>
            <a:ext cx="4608871" cy="1325563"/>
          </a:xfrm>
        </p:spPr>
        <p:txBody>
          <a:bodyPr/>
          <a:lstStyle/>
          <a:p>
            <a:r>
              <a:rPr lang="da-DK" noProof="0" dirty="0"/>
              <a:t>Nogle spørgsmål?</a:t>
            </a:r>
          </a:p>
        </p:txBody>
      </p:sp>
      <p:sp>
        <p:nvSpPr>
          <p:cNvPr id="7" name="Titel 1">
            <a:extLst>
              <a:ext uri="{FF2B5EF4-FFF2-40B4-BE49-F238E27FC236}">
                <a16:creationId xmlns:a16="http://schemas.microsoft.com/office/drawing/2014/main" id="{613CFF7F-961C-D3C0-7029-5C563E9377A6}"/>
              </a:ext>
            </a:extLst>
          </p:cNvPr>
          <p:cNvSpPr txBox="1">
            <a:spLocks/>
          </p:cNvSpPr>
          <p:nvPr/>
        </p:nvSpPr>
        <p:spPr>
          <a:xfrm>
            <a:off x="9614225" y="2841372"/>
            <a:ext cx="1902069" cy="3610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sz="1800" dirty="0"/>
              <a:t>Hent Slideshow</a:t>
            </a:r>
          </a:p>
        </p:txBody>
      </p:sp>
      <p:pic>
        <p:nvPicPr>
          <p:cNvPr id="9" name="Billede 8">
            <a:extLst>
              <a:ext uri="{FF2B5EF4-FFF2-40B4-BE49-F238E27FC236}">
                <a16:creationId xmlns:a16="http://schemas.microsoft.com/office/drawing/2014/main" id="{C0738395-2D6B-27C2-CF9E-94A83CA70EFD}"/>
              </a:ext>
            </a:extLst>
          </p:cNvPr>
          <p:cNvPicPr>
            <a:picLocks noChangeAspect="1"/>
          </p:cNvPicPr>
          <p:nvPr/>
        </p:nvPicPr>
        <p:blipFill>
          <a:blip r:embed="rId2"/>
          <a:stretch>
            <a:fillRect/>
          </a:stretch>
        </p:blipFill>
        <p:spPr>
          <a:xfrm>
            <a:off x="9963064" y="3292881"/>
            <a:ext cx="1421097" cy="1427646"/>
          </a:xfrm>
          <a:prstGeom prst="rect">
            <a:avLst/>
          </a:prstGeom>
        </p:spPr>
      </p:pic>
      <p:sp>
        <p:nvSpPr>
          <p:cNvPr id="11" name="Tekstfelt 10">
            <a:extLst>
              <a:ext uri="{FF2B5EF4-FFF2-40B4-BE49-F238E27FC236}">
                <a16:creationId xmlns:a16="http://schemas.microsoft.com/office/drawing/2014/main" id="{478790DD-88FE-1830-978B-AD929CEFC634}"/>
              </a:ext>
            </a:extLst>
          </p:cNvPr>
          <p:cNvSpPr txBox="1"/>
          <p:nvPr/>
        </p:nvSpPr>
        <p:spPr>
          <a:xfrm>
            <a:off x="9203000" y="4811007"/>
            <a:ext cx="2941224" cy="369332"/>
          </a:xfrm>
          <a:prstGeom prst="rect">
            <a:avLst/>
          </a:prstGeom>
          <a:noFill/>
        </p:spPr>
        <p:txBody>
          <a:bodyPr wrap="square">
            <a:spAutoFit/>
          </a:bodyPr>
          <a:lstStyle/>
          <a:p>
            <a:r>
              <a:rPr lang="da-DK" dirty="0">
                <a:hlinkClick r:id="rId3"/>
              </a:rPr>
              <a:t>vcpt.eucl.dk/ai/smed2026/</a:t>
            </a:r>
            <a:endParaRPr lang="da-DK" dirty="0"/>
          </a:p>
        </p:txBody>
      </p:sp>
      <p:pic>
        <p:nvPicPr>
          <p:cNvPr id="13" name="Billede 12">
            <a:extLst>
              <a:ext uri="{FF2B5EF4-FFF2-40B4-BE49-F238E27FC236}">
                <a16:creationId xmlns:a16="http://schemas.microsoft.com/office/drawing/2014/main" id="{769C060A-5BB0-89A5-B472-304C1A3A39BA}"/>
              </a:ext>
            </a:extLst>
          </p:cNvPr>
          <p:cNvPicPr>
            <a:picLocks noChangeAspect="1"/>
          </p:cNvPicPr>
          <p:nvPr/>
        </p:nvPicPr>
        <p:blipFill>
          <a:blip r:embed="rId4"/>
          <a:stretch>
            <a:fillRect/>
          </a:stretch>
        </p:blipFill>
        <p:spPr>
          <a:xfrm>
            <a:off x="3514049" y="4752750"/>
            <a:ext cx="5439452" cy="2105250"/>
          </a:xfrm>
          <a:prstGeom prst="rect">
            <a:avLst/>
          </a:prstGeom>
        </p:spPr>
      </p:pic>
    </p:spTree>
    <p:extLst>
      <p:ext uri="{BB962C8B-B14F-4D97-AF65-F5344CB8AC3E}">
        <p14:creationId xmlns:p14="http://schemas.microsoft.com/office/powerpoint/2010/main" val="3269224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A4171B-97CE-332B-977F-6091886F825C}"/>
              </a:ext>
            </a:extLst>
          </p:cNvPr>
          <p:cNvSpPr>
            <a:spLocks noGrp="1"/>
          </p:cNvSpPr>
          <p:nvPr>
            <p:ph type="title"/>
          </p:nvPr>
        </p:nvSpPr>
        <p:spPr/>
        <p:txBody>
          <a:bodyPr/>
          <a:lstStyle/>
          <a:p>
            <a:r>
              <a:rPr lang="da-DK" dirty="0"/>
              <a:t>Strømforbrug og nye AI centre</a:t>
            </a:r>
          </a:p>
        </p:txBody>
      </p:sp>
      <p:sp>
        <p:nvSpPr>
          <p:cNvPr id="4" name="Titel 1">
            <a:extLst>
              <a:ext uri="{FF2B5EF4-FFF2-40B4-BE49-F238E27FC236}">
                <a16:creationId xmlns:a16="http://schemas.microsoft.com/office/drawing/2014/main" id="{3E2383DF-1CF3-4415-6A37-5702B8594739}"/>
              </a:ext>
            </a:extLst>
          </p:cNvPr>
          <p:cNvSpPr txBox="1">
            <a:spLocks/>
          </p:cNvSpPr>
          <p:nvPr/>
        </p:nvSpPr>
        <p:spPr>
          <a:xfrm>
            <a:off x="391227" y="1590587"/>
            <a:ext cx="4151616" cy="6074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Skærbækværket tæt ved Fredericia</a:t>
            </a:r>
          </a:p>
        </p:txBody>
      </p:sp>
      <p:pic>
        <p:nvPicPr>
          <p:cNvPr id="6" name="Billede 5">
            <a:extLst>
              <a:ext uri="{FF2B5EF4-FFF2-40B4-BE49-F238E27FC236}">
                <a16:creationId xmlns:a16="http://schemas.microsoft.com/office/drawing/2014/main" id="{2AE37C02-2656-330B-0E98-5EDBD54E4749}"/>
              </a:ext>
            </a:extLst>
          </p:cNvPr>
          <p:cNvPicPr>
            <a:picLocks noChangeAspect="1"/>
          </p:cNvPicPr>
          <p:nvPr/>
        </p:nvPicPr>
        <p:blipFill>
          <a:blip r:embed="rId2"/>
          <a:stretch>
            <a:fillRect/>
          </a:stretch>
        </p:blipFill>
        <p:spPr>
          <a:xfrm>
            <a:off x="314225" y="2761435"/>
            <a:ext cx="3285968" cy="1898484"/>
          </a:xfrm>
          <a:prstGeom prst="rect">
            <a:avLst/>
          </a:prstGeom>
        </p:spPr>
      </p:pic>
      <p:sp>
        <p:nvSpPr>
          <p:cNvPr id="7" name="Titel 1">
            <a:extLst>
              <a:ext uri="{FF2B5EF4-FFF2-40B4-BE49-F238E27FC236}">
                <a16:creationId xmlns:a16="http://schemas.microsoft.com/office/drawing/2014/main" id="{3AF1F8E8-C54F-A90F-C86B-AF1AAD6EC9DC}"/>
              </a:ext>
            </a:extLst>
          </p:cNvPr>
          <p:cNvSpPr txBox="1">
            <a:spLocks/>
          </p:cNvSpPr>
          <p:nvPr/>
        </p:nvSpPr>
        <p:spPr>
          <a:xfrm>
            <a:off x="637627" y="2136735"/>
            <a:ext cx="3790746" cy="60749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Gas – 400 MW = 400.000.000 Watt </a:t>
            </a:r>
          </a:p>
          <a:p>
            <a:r>
              <a:rPr lang="da-DK" sz="2200" dirty="0"/>
              <a:t>Flis – 100 MW  = 100.000.000 Watt</a:t>
            </a:r>
          </a:p>
        </p:txBody>
      </p:sp>
      <p:pic>
        <p:nvPicPr>
          <p:cNvPr id="5" name="Billede 4">
            <a:extLst>
              <a:ext uri="{FF2B5EF4-FFF2-40B4-BE49-F238E27FC236}">
                <a16:creationId xmlns:a16="http://schemas.microsoft.com/office/drawing/2014/main" id="{67FCFD8E-FC7C-4411-5F3A-47D877A7D0B2}"/>
              </a:ext>
            </a:extLst>
          </p:cNvPr>
          <p:cNvPicPr>
            <a:picLocks noChangeAspect="1"/>
          </p:cNvPicPr>
          <p:nvPr/>
        </p:nvPicPr>
        <p:blipFill>
          <a:blip r:embed="rId3"/>
          <a:stretch>
            <a:fillRect/>
          </a:stretch>
        </p:blipFill>
        <p:spPr>
          <a:xfrm>
            <a:off x="314224" y="4828406"/>
            <a:ext cx="3285967" cy="1882455"/>
          </a:xfrm>
          <a:prstGeom prst="rect">
            <a:avLst/>
          </a:prstGeom>
        </p:spPr>
      </p:pic>
      <p:sp>
        <p:nvSpPr>
          <p:cNvPr id="9" name="Titel 1">
            <a:extLst>
              <a:ext uri="{FF2B5EF4-FFF2-40B4-BE49-F238E27FC236}">
                <a16:creationId xmlns:a16="http://schemas.microsoft.com/office/drawing/2014/main" id="{561EC5C5-7637-21CF-2D05-B59C5C3DC5B3}"/>
              </a:ext>
            </a:extLst>
          </p:cNvPr>
          <p:cNvSpPr txBox="1">
            <a:spLocks/>
          </p:cNvSpPr>
          <p:nvPr/>
        </p:nvSpPr>
        <p:spPr>
          <a:xfrm>
            <a:off x="4860558" y="1609976"/>
            <a:ext cx="4151616" cy="6074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Danish Crown Gedved</a:t>
            </a:r>
          </a:p>
        </p:txBody>
      </p:sp>
      <p:pic>
        <p:nvPicPr>
          <p:cNvPr id="11" name="Billede 10">
            <a:extLst>
              <a:ext uri="{FF2B5EF4-FFF2-40B4-BE49-F238E27FC236}">
                <a16:creationId xmlns:a16="http://schemas.microsoft.com/office/drawing/2014/main" id="{BEA97A34-8379-44A6-8448-BB6820B2CF66}"/>
              </a:ext>
            </a:extLst>
          </p:cNvPr>
          <p:cNvPicPr>
            <a:picLocks noChangeAspect="1"/>
          </p:cNvPicPr>
          <p:nvPr/>
        </p:nvPicPr>
        <p:blipFill>
          <a:blip r:embed="rId4"/>
          <a:stretch>
            <a:fillRect/>
          </a:stretch>
        </p:blipFill>
        <p:spPr>
          <a:xfrm>
            <a:off x="4947603" y="2411307"/>
            <a:ext cx="2479278" cy="2234782"/>
          </a:xfrm>
          <a:prstGeom prst="rect">
            <a:avLst/>
          </a:prstGeom>
        </p:spPr>
      </p:pic>
      <p:sp>
        <p:nvSpPr>
          <p:cNvPr id="13" name="Titel 1">
            <a:extLst>
              <a:ext uri="{FF2B5EF4-FFF2-40B4-BE49-F238E27FC236}">
                <a16:creationId xmlns:a16="http://schemas.microsoft.com/office/drawing/2014/main" id="{6A887B69-27B1-2C82-DDE2-B9376F025726}"/>
              </a:ext>
            </a:extLst>
          </p:cNvPr>
          <p:cNvSpPr txBox="1">
            <a:spLocks/>
          </p:cNvSpPr>
          <p:nvPr/>
        </p:nvSpPr>
        <p:spPr>
          <a:xfrm>
            <a:off x="4745256" y="1913723"/>
            <a:ext cx="2998508" cy="60749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Strømforbrug – ca. 15 MW</a:t>
            </a:r>
          </a:p>
        </p:txBody>
      </p:sp>
      <p:pic>
        <p:nvPicPr>
          <p:cNvPr id="15" name="Billede 14">
            <a:extLst>
              <a:ext uri="{FF2B5EF4-FFF2-40B4-BE49-F238E27FC236}">
                <a16:creationId xmlns:a16="http://schemas.microsoft.com/office/drawing/2014/main" id="{1DAC097D-DE11-E14C-F113-34D8333CA52D}"/>
              </a:ext>
            </a:extLst>
          </p:cNvPr>
          <p:cNvPicPr>
            <a:picLocks noChangeAspect="1"/>
          </p:cNvPicPr>
          <p:nvPr/>
        </p:nvPicPr>
        <p:blipFill>
          <a:blip r:embed="rId5"/>
          <a:stretch>
            <a:fillRect/>
          </a:stretch>
        </p:blipFill>
        <p:spPr>
          <a:xfrm>
            <a:off x="4745256" y="4780280"/>
            <a:ext cx="2998508" cy="1887852"/>
          </a:xfrm>
          <a:prstGeom prst="rect">
            <a:avLst/>
          </a:prstGeom>
        </p:spPr>
      </p:pic>
      <p:pic>
        <p:nvPicPr>
          <p:cNvPr id="17" name="Billede 16">
            <a:extLst>
              <a:ext uri="{FF2B5EF4-FFF2-40B4-BE49-F238E27FC236}">
                <a16:creationId xmlns:a16="http://schemas.microsoft.com/office/drawing/2014/main" id="{A39A0D0B-19E0-B9FF-4915-8F9339860591}"/>
              </a:ext>
            </a:extLst>
          </p:cNvPr>
          <p:cNvPicPr>
            <a:picLocks noChangeAspect="1"/>
          </p:cNvPicPr>
          <p:nvPr/>
        </p:nvPicPr>
        <p:blipFill>
          <a:blip r:embed="rId6"/>
          <a:stretch>
            <a:fillRect/>
          </a:stretch>
        </p:blipFill>
        <p:spPr>
          <a:xfrm>
            <a:off x="8335010" y="1852365"/>
            <a:ext cx="3582983" cy="3404610"/>
          </a:xfrm>
          <a:prstGeom prst="rect">
            <a:avLst/>
          </a:prstGeom>
        </p:spPr>
      </p:pic>
      <p:pic>
        <p:nvPicPr>
          <p:cNvPr id="19" name="Billede 18">
            <a:extLst>
              <a:ext uri="{FF2B5EF4-FFF2-40B4-BE49-F238E27FC236}">
                <a16:creationId xmlns:a16="http://schemas.microsoft.com/office/drawing/2014/main" id="{DF125290-A697-B177-95F9-05F15660E5AF}"/>
              </a:ext>
            </a:extLst>
          </p:cNvPr>
          <p:cNvPicPr>
            <a:picLocks noChangeAspect="1"/>
          </p:cNvPicPr>
          <p:nvPr/>
        </p:nvPicPr>
        <p:blipFill>
          <a:blip r:embed="rId7"/>
          <a:stretch>
            <a:fillRect/>
          </a:stretch>
        </p:blipFill>
        <p:spPr>
          <a:xfrm>
            <a:off x="8045449" y="4730192"/>
            <a:ext cx="2711807" cy="1980669"/>
          </a:xfrm>
          <a:prstGeom prst="rect">
            <a:avLst/>
          </a:prstGeom>
        </p:spPr>
      </p:pic>
      <p:sp>
        <p:nvSpPr>
          <p:cNvPr id="21" name="Titel 1">
            <a:extLst>
              <a:ext uri="{FF2B5EF4-FFF2-40B4-BE49-F238E27FC236}">
                <a16:creationId xmlns:a16="http://schemas.microsoft.com/office/drawing/2014/main" id="{742012FB-0374-2C47-93BB-CEC61D53E269}"/>
              </a:ext>
            </a:extLst>
          </p:cNvPr>
          <p:cNvSpPr txBox="1">
            <a:spLocks/>
          </p:cNvSpPr>
          <p:nvPr/>
        </p:nvSpPr>
        <p:spPr>
          <a:xfrm>
            <a:off x="8864164" y="1051034"/>
            <a:ext cx="2936609" cy="60749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Danfoss Nordborg</a:t>
            </a:r>
          </a:p>
          <a:p>
            <a:r>
              <a:rPr lang="da-DK" sz="2200" dirty="0"/>
              <a:t>Strømforbrug – ca. 25 MW</a:t>
            </a:r>
          </a:p>
        </p:txBody>
      </p:sp>
    </p:spTree>
    <p:extLst>
      <p:ext uri="{BB962C8B-B14F-4D97-AF65-F5344CB8AC3E}">
        <p14:creationId xmlns:p14="http://schemas.microsoft.com/office/powerpoint/2010/main" val="56874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3"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10332-975F-8450-9A54-DF52F122556F}"/>
              </a:ext>
            </a:extLst>
          </p:cNvPr>
          <p:cNvSpPr>
            <a:spLocks noGrp="1"/>
          </p:cNvSpPr>
          <p:nvPr>
            <p:ph type="title"/>
          </p:nvPr>
        </p:nvSpPr>
        <p:spPr>
          <a:xfrm>
            <a:off x="751977" y="310767"/>
            <a:ext cx="8564624" cy="1400496"/>
          </a:xfrm>
        </p:spPr>
        <p:txBody>
          <a:bodyPr>
            <a:normAutofit/>
          </a:bodyPr>
          <a:lstStyle/>
          <a:p>
            <a:r>
              <a:rPr lang="da-DK" sz="2800" dirty="0" err="1"/>
              <a:t>ChatGPT</a:t>
            </a:r>
            <a:r>
              <a:rPr lang="da-DK" sz="2800" dirty="0"/>
              <a:t> </a:t>
            </a:r>
            <a:r>
              <a:rPr lang="da-DK" sz="2800" dirty="0" err="1"/>
              <a:t>Stargate</a:t>
            </a:r>
            <a:r>
              <a:rPr lang="da-DK" sz="2800" dirty="0"/>
              <a:t> </a:t>
            </a:r>
            <a:r>
              <a:rPr lang="da-DK" sz="2800" dirty="0" err="1"/>
              <a:t>Abilene</a:t>
            </a:r>
            <a:r>
              <a:rPr lang="da-DK" sz="2800" dirty="0"/>
              <a:t> Texas </a:t>
            </a:r>
            <a:br>
              <a:rPr lang="da-DK" sz="2800" dirty="0"/>
            </a:br>
            <a:r>
              <a:rPr lang="da-DK" sz="2000" dirty="0"/>
              <a:t>Hvert </a:t>
            </a:r>
            <a:r>
              <a:rPr lang="da-DK" sz="2000" dirty="0" err="1"/>
              <a:t>komplex</a:t>
            </a:r>
            <a:r>
              <a:rPr lang="da-DK" sz="2000" dirty="0"/>
              <a:t> er 4x10.000 m2 under tag</a:t>
            </a:r>
            <a:br>
              <a:rPr lang="da-DK" sz="2000" dirty="0"/>
            </a:br>
            <a:r>
              <a:rPr lang="da-DK" sz="2000" dirty="0"/>
              <a:t>7 </a:t>
            </a:r>
            <a:r>
              <a:rPr lang="da-DK" sz="2000" dirty="0" err="1"/>
              <a:t>komplexer</a:t>
            </a:r>
            <a:r>
              <a:rPr lang="da-DK" sz="2000" dirty="0"/>
              <a:t> planlagt</a:t>
            </a:r>
            <a:br>
              <a:rPr lang="da-DK" sz="2000" dirty="0"/>
            </a:br>
            <a:r>
              <a:rPr lang="da-DK" sz="2000" dirty="0"/>
              <a:t>Hvert </a:t>
            </a:r>
            <a:r>
              <a:rPr lang="da-DK" sz="2000" dirty="0" err="1"/>
              <a:t>komplex</a:t>
            </a:r>
            <a:r>
              <a:rPr lang="da-DK" sz="2000" dirty="0"/>
              <a:t> trækker 1000 MW</a:t>
            </a:r>
          </a:p>
        </p:txBody>
      </p:sp>
      <p:pic>
        <p:nvPicPr>
          <p:cNvPr id="9" name="Billede 8">
            <a:extLst>
              <a:ext uri="{FF2B5EF4-FFF2-40B4-BE49-F238E27FC236}">
                <a16:creationId xmlns:a16="http://schemas.microsoft.com/office/drawing/2014/main" id="{C7DC344F-D5D4-99CE-A77B-D7EBDFA9EDB4}"/>
              </a:ext>
            </a:extLst>
          </p:cNvPr>
          <p:cNvPicPr>
            <a:picLocks noChangeAspect="1"/>
          </p:cNvPicPr>
          <p:nvPr/>
        </p:nvPicPr>
        <p:blipFill>
          <a:blip r:embed="rId2"/>
          <a:stretch>
            <a:fillRect/>
          </a:stretch>
        </p:blipFill>
        <p:spPr>
          <a:xfrm>
            <a:off x="8421758" y="3795987"/>
            <a:ext cx="3319977" cy="2254427"/>
          </a:xfrm>
          <a:prstGeom prst="rect">
            <a:avLst/>
          </a:prstGeom>
        </p:spPr>
      </p:pic>
      <p:pic>
        <p:nvPicPr>
          <p:cNvPr id="11" name="Billede 10">
            <a:extLst>
              <a:ext uri="{FF2B5EF4-FFF2-40B4-BE49-F238E27FC236}">
                <a16:creationId xmlns:a16="http://schemas.microsoft.com/office/drawing/2014/main" id="{41669CC0-02B4-558B-4DD1-F853570185DD}"/>
              </a:ext>
            </a:extLst>
          </p:cNvPr>
          <p:cNvPicPr>
            <a:picLocks noChangeAspect="1"/>
          </p:cNvPicPr>
          <p:nvPr/>
        </p:nvPicPr>
        <p:blipFill>
          <a:blip r:embed="rId3"/>
          <a:stretch>
            <a:fillRect/>
          </a:stretch>
        </p:blipFill>
        <p:spPr>
          <a:xfrm>
            <a:off x="9153524" y="1622108"/>
            <a:ext cx="1339472" cy="1254070"/>
          </a:xfrm>
          <a:prstGeom prst="rect">
            <a:avLst/>
          </a:prstGeom>
        </p:spPr>
      </p:pic>
      <p:sp>
        <p:nvSpPr>
          <p:cNvPr id="13" name="Titel 1">
            <a:extLst>
              <a:ext uri="{FF2B5EF4-FFF2-40B4-BE49-F238E27FC236}">
                <a16:creationId xmlns:a16="http://schemas.microsoft.com/office/drawing/2014/main" id="{1EED8F62-DC3E-5314-DC24-2AB22063E57B}"/>
              </a:ext>
            </a:extLst>
          </p:cNvPr>
          <p:cNvSpPr txBox="1">
            <a:spLocks/>
          </p:cNvSpPr>
          <p:nvPr/>
        </p:nvSpPr>
        <p:spPr>
          <a:xfrm>
            <a:off x="9183994" y="1015929"/>
            <a:ext cx="1536153" cy="4465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t>IKEA Tåstrup</a:t>
            </a:r>
          </a:p>
        </p:txBody>
      </p:sp>
      <p:sp>
        <p:nvSpPr>
          <p:cNvPr id="14" name="Titel 1">
            <a:extLst>
              <a:ext uri="{FF2B5EF4-FFF2-40B4-BE49-F238E27FC236}">
                <a16:creationId xmlns:a16="http://schemas.microsoft.com/office/drawing/2014/main" id="{476229B1-DFA5-15C9-EAAE-21694EC84CCB}"/>
              </a:ext>
            </a:extLst>
          </p:cNvPr>
          <p:cNvSpPr txBox="1">
            <a:spLocks/>
          </p:cNvSpPr>
          <p:nvPr/>
        </p:nvSpPr>
        <p:spPr>
          <a:xfrm>
            <a:off x="8785218" y="3205701"/>
            <a:ext cx="2736222" cy="44659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err="1"/>
              <a:t>Grundfoss</a:t>
            </a:r>
            <a:r>
              <a:rPr lang="da-DK" sz="1800" dirty="0"/>
              <a:t> pumpe produktion </a:t>
            </a:r>
          </a:p>
        </p:txBody>
      </p:sp>
      <p:pic>
        <p:nvPicPr>
          <p:cNvPr id="22" name="Billede 21">
            <a:extLst>
              <a:ext uri="{FF2B5EF4-FFF2-40B4-BE49-F238E27FC236}">
                <a16:creationId xmlns:a16="http://schemas.microsoft.com/office/drawing/2014/main" id="{4ED02A5E-B813-4324-BA40-2484C794D388}"/>
              </a:ext>
            </a:extLst>
          </p:cNvPr>
          <p:cNvPicPr>
            <a:picLocks noChangeAspect="1"/>
          </p:cNvPicPr>
          <p:nvPr/>
        </p:nvPicPr>
        <p:blipFill>
          <a:blip r:embed="rId4"/>
          <a:stretch>
            <a:fillRect/>
          </a:stretch>
        </p:blipFill>
        <p:spPr>
          <a:xfrm>
            <a:off x="707731" y="1818498"/>
            <a:ext cx="4129170" cy="3954979"/>
          </a:xfrm>
          <a:prstGeom prst="rect">
            <a:avLst/>
          </a:prstGeom>
        </p:spPr>
      </p:pic>
      <p:pic>
        <p:nvPicPr>
          <p:cNvPr id="24" name="Billede 23">
            <a:extLst>
              <a:ext uri="{FF2B5EF4-FFF2-40B4-BE49-F238E27FC236}">
                <a16:creationId xmlns:a16="http://schemas.microsoft.com/office/drawing/2014/main" id="{61D816E0-5039-34B7-98E6-F0D0DBD174BF}"/>
              </a:ext>
            </a:extLst>
          </p:cNvPr>
          <p:cNvPicPr>
            <a:picLocks noChangeAspect="1"/>
          </p:cNvPicPr>
          <p:nvPr/>
        </p:nvPicPr>
        <p:blipFill>
          <a:blip r:embed="rId5"/>
          <a:stretch>
            <a:fillRect/>
          </a:stretch>
        </p:blipFill>
        <p:spPr>
          <a:xfrm>
            <a:off x="5962184" y="3903222"/>
            <a:ext cx="1580745" cy="2039956"/>
          </a:xfrm>
          <a:prstGeom prst="rect">
            <a:avLst/>
          </a:prstGeom>
        </p:spPr>
      </p:pic>
      <p:sp>
        <p:nvSpPr>
          <p:cNvPr id="25" name="Titel 1">
            <a:extLst>
              <a:ext uri="{FF2B5EF4-FFF2-40B4-BE49-F238E27FC236}">
                <a16:creationId xmlns:a16="http://schemas.microsoft.com/office/drawing/2014/main" id="{5FA7A458-8D70-34F7-6A89-51792934B733}"/>
              </a:ext>
            </a:extLst>
          </p:cNvPr>
          <p:cNvSpPr txBox="1">
            <a:spLocks/>
          </p:cNvSpPr>
          <p:nvPr/>
        </p:nvSpPr>
        <p:spPr>
          <a:xfrm>
            <a:off x="5690698" y="3349390"/>
            <a:ext cx="2504154" cy="4465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t>Lego Billund produktion</a:t>
            </a:r>
          </a:p>
        </p:txBody>
      </p:sp>
      <p:pic>
        <p:nvPicPr>
          <p:cNvPr id="6" name="Billede 5">
            <a:extLst>
              <a:ext uri="{FF2B5EF4-FFF2-40B4-BE49-F238E27FC236}">
                <a16:creationId xmlns:a16="http://schemas.microsoft.com/office/drawing/2014/main" id="{4EE725EA-2F4D-1B6D-CD83-2B933EF22693}"/>
              </a:ext>
            </a:extLst>
          </p:cNvPr>
          <p:cNvPicPr>
            <a:picLocks noChangeAspect="1"/>
          </p:cNvPicPr>
          <p:nvPr/>
        </p:nvPicPr>
        <p:blipFill>
          <a:blip r:embed="rId6"/>
          <a:stretch>
            <a:fillRect/>
          </a:stretch>
        </p:blipFill>
        <p:spPr>
          <a:xfrm>
            <a:off x="5728798" y="310767"/>
            <a:ext cx="800212" cy="781159"/>
          </a:xfrm>
          <a:prstGeom prst="rect">
            <a:avLst/>
          </a:prstGeom>
        </p:spPr>
      </p:pic>
    </p:spTree>
    <p:extLst>
      <p:ext uri="{BB962C8B-B14F-4D97-AF65-F5344CB8AC3E}">
        <p14:creationId xmlns:p14="http://schemas.microsoft.com/office/powerpoint/2010/main" val="168932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6B81BB7-EAB4-3FA1-69BE-40C06BB5CE9D}"/>
              </a:ext>
            </a:extLst>
          </p:cNvPr>
          <p:cNvSpPr txBox="1">
            <a:spLocks/>
          </p:cNvSpPr>
          <p:nvPr/>
        </p:nvSpPr>
        <p:spPr>
          <a:xfrm>
            <a:off x="2911921" y="2568399"/>
            <a:ext cx="6674840" cy="12435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Genopfriskning på Kunstig intelligens</a:t>
            </a:r>
          </a:p>
        </p:txBody>
      </p:sp>
    </p:spTree>
    <p:extLst>
      <p:ext uri="{BB962C8B-B14F-4D97-AF65-F5344CB8AC3E}">
        <p14:creationId xmlns:p14="http://schemas.microsoft.com/office/powerpoint/2010/main" val="2137023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F66E71-4146-9928-42BD-62EDC31BCD7E}"/>
              </a:ext>
            </a:extLst>
          </p:cNvPr>
          <p:cNvSpPr>
            <a:spLocks noGrp="1"/>
          </p:cNvSpPr>
          <p:nvPr>
            <p:ph type="title"/>
          </p:nvPr>
        </p:nvSpPr>
        <p:spPr>
          <a:xfrm>
            <a:off x="838200" y="365125"/>
            <a:ext cx="7370618" cy="1089601"/>
          </a:xfrm>
        </p:spPr>
        <p:txBody>
          <a:bodyPr>
            <a:normAutofit fontScale="90000"/>
          </a:bodyPr>
          <a:lstStyle/>
          <a:p>
            <a:r>
              <a:rPr lang="da-DK" sz="2800" dirty="0"/>
              <a:t>Google </a:t>
            </a:r>
            <a:r>
              <a:rPr lang="da-DK" sz="2800" dirty="0" err="1"/>
              <a:t>Gemini</a:t>
            </a:r>
            <a:r>
              <a:rPr lang="da-DK" sz="2800" dirty="0"/>
              <a:t> har over 30 sites i 11 lande</a:t>
            </a:r>
            <a:br>
              <a:rPr lang="da-DK" sz="2800" dirty="0"/>
            </a:br>
            <a:r>
              <a:rPr lang="da-DK" sz="2800" dirty="0"/>
              <a:t>Her er ”Council Bluffs” i Omaha</a:t>
            </a:r>
            <a:br>
              <a:rPr lang="da-DK" sz="2800" dirty="0"/>
            </a:br>
            <a:r>
              <a:rPr lang="da-DK" sz="2800" dirty="0"/>
              <a:t>Strømforbrug  600 MW</a:t>
            </a:r>
          </a:p>
        </p:txBody>
      </p:sp>
      <p:pic>
        <p:nvPicPr>
          <p:cNvPr id="7" name="Billede 6">
            <a:extLst>
              <a:ext uri="{FF2B5EF4-FFF2-40B4-BE49-F238E27FC236}">
                <a16:creationId xmlns:a16="http://schemas.microsoft.com/office/drawing/2014/main" id="{FEEC02E5-1756-3A37-BBC1-97D058B25BF3}"/>
              </a:ext>
            </a:extLst>
          </p:cNvPr>
          <p:cNvPicPr>
            <a:picLocks noChangeAspect="1"/>
          </p:cNvPicPr>
          <p:nvPr/>
        </p:nvPicPr>
        <p:blipFill>
          <a:blip r:embed="rId2"/>
          <a:stretch>
            <a:fillRect/>
          </a:stretch>
        </p:blipFill>
        <p:spPr>
          <a:xfrm>
            <a:off x="1918703" y="1629431"/>
            <a:ext cx="7662256" cy="4523678"/>
          </a:xfrm>
          <a:prstGeom prst="rect">
            <a:avLst/>
          </a:prstGeom>
        </p:spPr>
      </p:pic>
      <p:sp>
        <p:nvSpPr>
          <p:cNvPr id="8" name="Titel 1">
            <a:extLst>
              <a:ext uri="{FF2B5EF4-FFF2-40B4-BE49-F238E27FC236}">
                <a16:creationId xmlns:a16="http://schemas.microsoft.com/office/drawing/2014/main" id="{B7301988-6AF3-0CCE-1A76-3878DDC66FC6}"/>
              </a:ext>
            </a:extLst>
          </p:cNvPr>
          <p:cNvSpPr txBox="1">
            <a:spLocks/>
          </p:cNvSpPr>
          <p:nvPr/>
        </p:nvSpPr>
        <p:spPr>
          <a:xfrm>
            <a:off x="10002981" y="5741018"/>
            <a:ext cx="2043546" cy="70539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800" dirty="0"/>
              <a:t>Strøm</a:t>
            </a:r>
          </a:p>
        </p:txBody>
      </p:sp>
      <p:sp>
        <p:nvSpPr>
          <p:cNvPr id="9" name="Titel 1">
            <a:extLst>
              <a:ext uri="{FF2B5EF4-FFF2-40B4-BE49-F238E27FC236}">
                <a16:creationId xmlns:a16="http://schemas.microsoft.com/office/drawing/2014/main" id="{DA96780D-9C15-1CE6-33F1-31C6A60E3BB4}"/>
              </a:ext>
            </a:extLst>
          </p:cNvPr>
          <p:cNvSpPr txBox="1">
            <a:spLocks/>
          </p:cNvSpPr>
          <p:nvPr/>
        </p:nvSpPr>
        <p:spPr>
          <a:xfrm>
            <a:off x="10002981" y="3482561"/>
            <a:ext cx="2043546" cy="70539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800" dirty="0"/>
              <a:t>Køl</a:t>
            </a:r>
          </a:p>
        </p:txBody>
      </p:sp>
      <p:sp>
        <p:nvSpPr>
          <p:cNvPr id="10" name="Titel 1">
            <a:extLst>
              <a:ext uri="{FF2B5EF4-FFF2-40B4-BE49-F238E27FC236}">
                <a16:creationId xmlns:a16="http://schemas.microsoft.com/office/drawing/2014/main" id="{ABE2AB51-7603-E8B0-732C-C6355D1C5DDD}"/>
              </a:ext>
            </a:extLst>
          </p:cNvPr>
          <p:cNvSpPr txBox="1">
            <a:spLocks/>
          </p:cNvSpPr>
          <p:nvPr/>
        </p:nvSpPr>
        <p:spPr>
          <a:xfrm>
            <a:off x="332509" y="3429000"/>
            <a:ext cx="1164172" cy="70539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800" dirty="0"/>
              <a:t>Biler</a:t>
            </a:r>
          </a:p>
        </p:txBody>
      </p:sp>
      <p:cxnSp>
        <p:nvCxnSpPr>
          <p:cNvPr id="12" name="Lige pilforbindelse 11">
            <a:extLst>
              <a:ext uri="{FF2B5EF4-FFF2-40B4-BE49-F238E27FC236}">
                <a16:creationId xmlns:a16="http://schemas.microsoft.com/office/drawing/2014/main" id="{8A74F005-E808-F42F-67B3-6FA8E656007F}"/>
              </a:ext>
            </a:extLst>
          </p:cNvPr>
          <p:cNvCxnSpPr/>
          <p:nvPr/>
        </p:nvCxnSpPr>
        <p:spPr>
          <a:xfrm flipV="1">
            <a:off x="1177636" y="3276600"/>
            <a:ext cx="893619" cy="3048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Lige pilforbindelse 12">
            <a:extLst>
              <a:ext uri="{FF2B5EF4-FFF2-40B4-BE49-F238E27FC236}">
                <a16:creationId xmlns:a16="http://schemas.microsoft.com/office/drawing/2014/main" id="{CFBA986B-890D-A5B5-6060-A117B1E41742}"/>
              </a:ext>
            </a:extLst>
          </p:cNvPr>
          <p:cNvCxnSpPr>
            <a:cxnSpLocks/>
          </p:cNvCxnSpPr>
          <p:nvPr/>
        </p:nvCxnSpPr>
        <p:spPr>
          <a:xfrm flipH="1" flipV="1">
            <a:off x="7211291" y="5604164"/>
            <a:ext cx="2660073" cy="47798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Lige pilforbindelse 13">
            <a:extLst>
              <a:ext uri="{FF2B5EF4-FFF2-40B4-BE49-F238E27FC236}">
                <a16:creationId xmlns:a16="http://schemas.microsoft.com/office/drawing/2014/main" id="{63B65B14-FBF2-09AB-8C9F-B93BCC29C3E0}"/>
              </a:ext>
            </a:extLst>
          </p:cNvPr>
          <p:cNvCxnSpPr>
            <a:cxnSpLocks/>
          </p:cNvCxnSpPr>
          <p:nvPr/>
        </p:nvCxnSpPr>
        <p:spPr>
          <a:xfrm flipH="1">
            <a:off x="7987145" y="3816927"/>
            <a:ext cx="1884219" cy="6927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4" name="Billede 3">
            <a:extLst>
              <a:ext uri="{FF2B5EF4-FFF2-40B4-BE49-F238E27FC236}">
                <a16:creationId xmlns:a16="http://schemas.microsoft.com/office/drawing/2014/main" id="{ED0FB8C1-ADF1-DD02-6902-7A8876307732}"/>
              </a:ext>
            </a:extLst>
          </p:cNvPr>
          <p:cNvPicPr>
            <a:picLocks noChangeAspect="1"/>
          </p:cNvPicPr>
          <p:nvPr/>
        </p:nvPicPr>
        <p:blipFill>
          <a:blip r:embed="rId3"/>
          <a:stretch>
            <a:fillRect/>
          </a:stretch>
        </p:blipFill>
        <p:spPr>
          <a:xfrm>
            <a:off x="7077411" y="365125"/>
            <a:ext cx="1724266" cy="571580"/>
          </a:xfrm>
          <a:prstGeom prst="rect">
            <a:avLst/>
          </a:prstGeom>
        </p:spPr>
      </p:pic>
    </p:spTree>
    <p:extLst>
      <p:ext uri="{BB962C8B-B14F-4D97-AF65-F5344CB8AC3E}">
        <p14:creationId xmlns:p14="http://schemas.microsoft.com/office/powerpoint/2010/main" val="3399289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FAFF1B-3296-DE25-410E-A6FE3077A36B}"/>
              </a:ext>
            </a:extLst>
          </p:cNvPr>
          <p:cNvSpPr>
            <a:spLocks noGrp="1"/>
          </p:cNvSpPr>
          <p:nvPr>
            <p:ph type="title"/>
          </p:nvPr>
        </p:nvSpPr>
        <p:spPr>
          <a:xfrm>
            <a:off x="838200" y="365126"/>
            <a:ext cx="10515600" cy="1016404"/>
          </a:xfrm>
        </p:spPr>
        <p:txBody>
          <a:bodyPr>
            <a:noAutofit/>
          </a:bodyPr>
          <a:lstStyle/>
          <a:p>
            <a:r>
              <a:rPr lang="da-DK" sz="2200" dirty="0" err="1"/>
              <a:t>Anthropic</a:t>
            </a:r>
            <a:r>
              <a:rPr lang="da-DK" sz="2200" dirty="0"/>
              <a:t> Claude  (Amazon AWS)</a:t>
            </a:r>
            <a:br>
              <a:rPr lang="da-DK" sz="2200" dirty="0"/>
            </a:br>
            <a:r>
              <a:rPr lang="da-DK" sz="2200" dirty="0"/>
              <a:t>Standard AI beregningscenter</a:t>
            </a:r>
          </a:p>
        </p:txBody>
      </p:sp>
      <p:sp>
        <p:nvSpPr>
          <p:cNvPr id="17" name="Titel 1">
            <a:extLst>
              <a:ext uri="{FF2B5EF4-FFF2-40B4-BE49-F238E27FC236}">
                <a16:creationId xmlns:a16="http://schemas.microsoft.com/office/drawing/2014/main" id="{B34CCDC1-01B9-3D9B-D63A-D50A40DA68B9}"/>
              </a:ext>
            </a:extLst>
          </p:cNvPr>
          <p:cNvSpPr txBox="1">
            <a:spLocks/>
          </p:cNvSpPr>
          <p:nvPr/>
        </p:nvSpPr>
        <p:spPr>
          <a:xfrm>
            <a:off x="7876082" y="6353091"/>
            <a:ext cx="738437" cy="4096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Køl</a:t>
            </a:r>
          </a:p>
        </p:txBody>
      </p:sp>
      <p:sp>
        <p:nvSpPr>
          <p:cNvPr id="20" name="Titel 1">
            <a:extLst>
              <a:ext uri="{FF2B5EF4-FFF2-40B4-BE49-F238E27FC236}">
                <a16:creationId xmlns:a16="http://schemas.microsoft.com/office/drawing/2014/main" id="{94587147-F64E-B871-7529-0ECD34D85BA4}"/>
              </a:ext>
            </a:extLst>
          </p:cNvPr>
          <p:cNvSpPr txBox="1">
            <a:spLocks/>
          </p:cNvSpPr>
          <p:nvPr/>
        </p:nvSpPr>
        <p:spPr>
          <a:xfrm>
            <a:off x="976222" y="2203014"/>
            <a:ext cx="3708203" cy="9843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300 meter lang</a:t>
            </a:r>
          </a:p>
          <a:p>
            <a:r>
              <a:rPr lang="da-DK" sz="2000" dirty="0"/>
              <a:t>150 MW (1000 Racks)</a:t>
            </a:r>
          </a:p>
        </p:txBody>
      </p:sp>
      <p:cxnSp>
        <p:nvCxnSpPr>
          <p:cNvPr id="21" name="Lige pilforbindelse 20">
            <a:extLst>
              <a:ext uri="{FF2B5EF4-FFF2-40B4-BE49-F238E27FC236}">
                <a16:creationId xmlns:a16="http://schemas.microsoft.com/office/drawing/2014/main" id="{DFC1B7BC-C49E-3308-BA36-27F4601A02AE}"/>
              </a:ext>
            </a:extLst>
          </p:cNvPr>
          <p:cNvCxnSpPr>
            <a:cxnSpLocks/>
          </p:cNvCxnSpPr>
          <p:nvPr/>
        </p:nvCxnSpPr>
        <p:spPr>
          <a:xfrm flipH="1" flipV="1">
            <a:off x="7412636" y="5681272"/>
            <a:ext cx="524656" cy="60679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28" name="Billede 27">
            <a:extLst>
              <a:ext uri="{FF2B5EF4-FFF2-40B4-BE49-F238E27FC236}">
                <a16:creationId xmlns:a16="http://schemas.microsoft.com/office/drawing/2014/main" id="{02984E45-A134-5008-D479-CECE48E4FDA5}"/>
              </a:ext>
            </a:extLst>
          </p:cNvPr>
          <p:cNvPicPr>
            <a:picLocks noChangeAspect="1"/>
          </p:cNvPicPr>
          <p:nvPr/>
        </p:nvPicPr>
        <p:blipFill>
          <a:blip r:embed="rId2"/>
          <a:stretch>
            <a:fillRect/>
          </a:stretch>
        </p:blipFill>
        <p:spPr>
          <a:xfrm rot="5400000">
            <a:off x="2513245" y="1379202"/>
            <a:ext cx="2758404" cy="6858000"/>
          </a:xfrm>
          <a:prstGeom prst="rect">
            <a:avLst/>
          </a:prstGeom>
        </p:spPr>
      </p:pic>
      <p:pic>
        <p:nvPicPr>
          <p:cNvPr id="31" name="Billede 30">
            <a:extLst>
              <a:ext uri="{FF2B5EF4-FFF2-40B4-BE49-F238E27FC236}">
                <a16:creationId xmlns:a16="http://schemas.microsoft.com/office/drawing/2014/main" id="{78E71F49-A0F0-C4CE-8A26-1722740BC39E}"/>
              </a:ext>
            </a:extLst>
          </p:cNvPr>
          <p:cNvPicPr>
            <a:picLocks noChangeAspect="1"/>
          </p:cNvPicPr>
          <p:nvPr/>
        </p:nvPicPr>
        <p:blipFill>
          <a:blip r:embed="rId3"/>
          <a:stretch>
            <a:fillRect/>
          </a:stretch>
        </p:blipFill>
        <p:spPr>
          <a:xfrm>
            <a:off x="7674964" y="1954278"/>
            <a:ext cx="4350425" cy="2949441"/>
          </a:xfrm>
          <a:prstGeom prst="rect">
            <a:avLst/>
          </a:prstGeom>
        </p:spPr>
      </p:pic>
      <p:cxnSp>
        <p:nvCxnSpPr>
          <p:cNvPr id="32" name="Lige pilforbindelse 31">
            <a:extLst>
              <a:ext uri="{FF2B5EF4-FFF2-40B4-BE49-F238E27FC236}">
                <a16:creationId xmlns:a16="http://schemas.microsoft.com/office/drawing/2014/main" id="{94A9B98F-31EB-3166-006C-ED2C49649163}"/>
              </a:ext>
            </a:extLst>
          </p:cNvPr>
          <p:cNvCxnSpPr>
            <a:cxnSpLocks/>
          </p:cNvCxnSpPr>
          <p:nvPr/>
        </p:nvCxnSpPr>
        <p:spPr>
          <a:xfrm flipH="1" flipV="1">
            <a:off x="9278911" y="3695271"/>
            <a:ext cx="412230" cy="170868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6" name="Titel 1">
            <a:extLst>
              <a:ext uri="{FF2B5EF4-FFF2-40B4-BE49-F238E27FC236}">
                <a16:creationId xmlns:a16="http://schemas.microsoft.com/office/drawing/2014/main" id="{5E292C1E-631C-BCEE-CE7D-4123004D0E41}"/>
              </a:ext>
            </a:extLst>
          </p:cNvPr>
          <p:cNvSpPr txBox="1">
            <a:spLocks/>
          </p:cNvSpPr>
          <p:nvPr/>
        </p:nvSpPr>
        <p:spPr>
          <a:xfrm>
            <a:off x="9485026" y="5476468"/>
            <a:ext cx="738437" cy="4096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Bil</a:t>
            </a:r>
          </a:p>
        </p:txBody>
      </p:sp>
      <p:cxnSp>
        <p:nvCxnSpPr>
          <p:cNvPr id="37" name="Lige pilforbindelse 36">
            <a:extLst>
              <a:ext uri="{FF2B5EF4-FFF2-40B4-BE49-F238E27FC236}">
                <a16:creationId xmlns:a16="http://schemas.microsoft.com/office/drawing/2014/main" id="{121250C4-0E00-33AB-B200-B019E967A5C0}"/>
              </a:ext>
            </a:extLst>
          </p:cNvPr>
          <p:cNvCxnSpPr>
            <a:cxnSpLocks/>
          </p:cNvCxnSpPr>
          <p:nvPr/>
        </p:nvCxnSpPr>
        <p:spPr>
          <a:xfrm flipV="1">
            <a:off x="8245300" y="3043003"/>
            <a:ext cx="623881" cy="324506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4" name="Billede 3">
            <a:extLst>
              <a:ext uri="{FF2B5EF4-FFF2-40B4-BE49-F238E27FC236}">
                <a16:creationId xmlns:a16="http://schemas.microsoft.com/office/drawing/2014/main" id="{2FC5C0E5-3A51-6F30-4756-C941481C2440}"/>
              </a:ext>
            </a:extLst>
          </p:cNvPr>
          <p:cNvPicPr>
            <a:picLocks noChangeAspect="1"/>
          </p:cNvPicPr>
          <p:nvPr/>
        </p:nvPicPr>
        <p:blipFill>
          <a:blip r:embed="rId4"/>
          <a:stretch>
            <a:fillRect/>
          </a:stretch>
        </p:blipFill>
        <p:spPr>
          <a:xfrm>
            <a:off x="5253310" y="418905"/>
            <a:ext cx="1317080" cy="962625"/>
          </a:xfrm>
          <a:prstGeom prst="rect">
            <a:avLst/>
          </a:prstGeom>
        </p:spPr>
      </p:pic>
      <p:pic>
        <p:nvPicPr>
          <p:cNvPr id="6" name="Billede 5">
            <a:extLst>
              <a:ext uri="{FF2B5EF4-FFF2-40B4-BE49-F238E27FC236}">
                <a16:creationId xmlns:a16="http://schemas.microsoft.com/office/drawing/2014/main" id="{706E33ED-BE96-9F15-08A0-5DDE9906B7DC}"/>
              </a:ext>
            </a:extLst>
          </p:cNvPr>
          <p:cNvPicPr>
            <a:picLocks noChangeAspect="1"/>
          </p:cNvPicPr>
          <p:nvPr/>
        </p:nvPicPr>
        <p:blipFill>
          <a:blip r:embed="rId5"/>
          <a:stretch>
            <a:fillRect/>
          </a:stretch>
        </p:blipFill>
        <p:spPr>
          <a:xfrm>
            <a:off x="6982789" y="600137"/>
            <a:ext cx="1914792" cy="600159"/>
          </a:xfrm>
          <a:prstGeom prst="rect">
            <a:avLst/>
          </a:prstGeom>
        </p:spPr>
      </p:pic>
    </p:spTree>
    <p:extLst>
      <p:ext uri="{BB962C8B-B14F-4D97-AF65-F5344CB8AC3E}">
        <p14:creationId xmlns:p14="http://schemas.microsoft.com/office/powerpoint/2010/main" val="4000216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36470-EB0C-D45D-B5BD-6CCE14292BC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083958-0BA5-B3D2-82CC-4A05E60A4DF4}"/>
              </a:ext>
            </a:extLst>
          </p:cNvPr>
          <p:cNvSpPr>
            <a:spLocks noGrp="1"/>
          </p:cNvSpPr>
          <p:nvPr>
            <p:ph type="title"/>
          </p:nvPr>
        </p:nvSpPr>
        <p:spPr/>
        <p:txBody>
          <a:bodyPr>
            <a:noAutofit/>
          </a:bodyPr>
          <a:lstStyle/>
          <a:p>
            <a:r>
              <a:rPr lang="da-DK" sz="2200" dirty="0" err="1"/>
              <a:t>Anthropic</a:t>
            </a:r>
            <a:r>
              <a:rPr lang="da-DK" sz="2200" dirty="0"/>
              <a:t> Claude  (Amazon AWS)</a:t>
            </a:r>
            <a:br>
              <a:rPr lang="da-DK" sz="2200" dirty="0"/>
            </a:br>
            <a:r>
              <a:rPr lang="da-DK" sz="2200" dirty="0"/>
              <a:t>”AWS Project Rainier” i Indiana</a:t>
            </a:r>
            <a:br>
              <a:rPr lang="da-DK" sz="2200" dirty="0"/>
            </a:br>
            <a:r>
              <a:rPr lang="da-DK" sz="2200" dirty="0"/>
              <a:t>Strømforbrug 2200 MW</a:t>
            </a:r>
          </a:p>
        </p:txBody>
      </p:sp>
      <p:pic>
        <p:nvPicPr>
          <p:cNvPr id="5" name="Billede 4">
            <a:extLst>
              <a:ext uri="{FF2B5EF4-FFF2-40B4-BE49-F238E27FC236}">
                <a16:creationId xmlns:a16="http://schemas.microsoft.com/office/drawing/2014/main" id="{D71C6991-CF4E-5F5B-6FF4-954AC5653F05}"/>
              </a:ext>
            </a:extLst>
          </p:cNvPr>
          <p:cNvPicPr>
            <a:picLocks noChangeAspect="1"/>
          </p:cNvPicPr>
          <p:nvPr/>
        </p:nvPicPr>
        <p:blipFill>
          <a:blip r:embed="rId2"/>
          <a:stretch>
            <a:fillRect/>
          </a:stretch>
        </p:blipFill>
        <p:spPr>
          <a:xfrm>
            <a:off x="612897" y="2245886"/>
            <a:ext cx="6404937" cy="4309312"/>
          </a:xfrm>
          <a:prstGeom prst="rect">
            <a:avLst/>
          </a:prstGeom>
        </p:spPr>
      </p:pic>
      <p:pic>
        <p:nvPicPr>
          <p:cNvPr id="7" name="Billede 6">
            <a:extLst>
              <a:ext uri="{FF2B5EF4-FFF2-40B4-BE49-F238E27FC236}">
                <a16:creationId xmlns:a16="http://schemas.microsoft.com/office/drawing/2014/main" id="{2541F6D8-179C-4BE7-E599-4AA5101FDBC9}"/>
              </a:ext>
            </a:extLst>
          </p:cNvPr>
          <p:cNvPicPr>
            <a:picLocks noChangeAspect="1"/>
          </p:cNvPicPr>
          <p:nvPr/>
        </p:nvPicPr>
        <p:blipFill>
          <a:blip r:embed="rId3"/>
          <a:stretch>
            <a:fillRect/>
          </a:stretch>
        </p:blipFill>
        <p:spPr>
          <a:xfrm>
            <a:off x="7358500" y="4161701"/>
            <a:ext cx="3205654" cy="2554579"/>
          </a:xfrm>
          <a:prstGeom prst="rect">
            <a:avLst/>
          </a:prstGeom>
        </p:spPr>
      </p:pic>
      <p:cxnSp>
        <p:nvCxnSpPr>
          <p:cNvPr id="8" name="Lige pilforbindelse 7">
            <a:extLst>
              <a:ext uri="{FF2B5EF4-FFF2-40B4-BE49-F238E27FC236}">
                <a16:creationId xmlns:a16="http://schemas.microsoft.com/office/drawing/2014/main" id="{BA4D3FE6-DC45-8DE2-2E7F-B9DCB4E321E3}"/>
              </a:ext>
            </a:extLst>
          </p:cNvPr>
          <p:cNvCxnSpPr>
            <a:cxnSpLocks/>
          </p:cNvCxnSpPr>
          <p:nvPr/>
        </p:nvCxnSpPr>
        <p:spPr>
          <a:xfrm flipH="1" flipV="1">
            <a:off x="4427220" y="5402580"/>
            <a:ext cx="3450111" cy="33115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Titel 1">
            <a:extLst>
              <a:ext uri="{FF2B5EF4-FFF2-40B4-BE49-F238E27FC236}">
                <a16:creationId xmlns:a16="http://schemas.microsoft.com/office/drawing/2014/main" id="{7BBF954A-851E-7353-A4C6-3B40355861CF}"/>
              </a:ext>
            </a:extLst>
          </p:cNvPr>
          <p:cNvSpPr txBox="1">
            <a:spLocks/>
          </p:cNvSpPr>
          <p:nvPr/>
        </p:nvSpPr>
        <p:spPr>
          <a:xfrm>
            <a:off x="3328808" y="1844040"/>
            <a:ext cx="1325637" cy="4644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Site 1 af 2</a:t>
            </a:r>
          </a:p>
        </p:txBody>
      </p:sp>
      <p:sp>
        <p:nvSpPr>
          <p:cNvPr id="14" name="Titel 1">
            <a:extLst>
              <a:ext uri="{FF2B5EF4-FFF2-40B4-BE49-F238E27FC236}">
                <a16:creationId xmlns:a16="http://schemas.microsoft.com/office/drawing/2014/main" id="{76485F3E-F874-D2ED-D79E-E3173F9105D7}"/>
              </a:ext>
            </a:extLst>
          </p:cNvPr>
          <p:cNvSpPr txBox="1">
            <a:spLocks/>
          </p:cNvSpPr>
          <p:nvPr/>
        </p:nvSpPr>
        <p:spPr>
          <a:xfrm>
            <a:off x="7142177" y="2953677"/>
            <a:ext cx="1819150" cy="9843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345 kV</a:t>
            </a:r>
          </a:p>
          <a:p>
            <a:r>
              <a:rPr lang="da-DK" sz="2000" dirty="0"/>
              <a:t>Højspænding ind i midten</a:t>
            </a:r>
          </a:p>
        </p:txBody>
      </p:sp>
      <p:pic>
        <p:nvPicPr>
          <p:cNvPr id="4" name="Billede 3">
            <a:extLst>
              <a:ext uri="{FF2B5EF4-FFF2-40B4-BE49-F238E27FC236}">
                <a16:creationId xmlns:a16="http://schemas.microsoft.com/office/drawing/2014/main" id="{9974F7C7-0382-3EB6-C8A0-AB2C573E6358}"/>
              </a:ext>
            </a:extLst>
          </p:cNvPr>
          <p:cNvPicPr>
            <a:picLocks noChangeAspect="1"/>
          </p:cNvPicPr>
          <p:nvPr/>
        </p:nvPicPr>
        <p:blipFill>
          <a:blip r:embed="rId4"/>
          <a:stretch>
            <a:fillRect/>
          </a:stretch>
        </p:blipFill>
        <p:spPr>
          <a:xfrm>
            <a:off x="5253310" y="418905"/>
            <a:ext cx="1317080" cy="962625"/>
          </a:xfrm>
          <a:prstGeom prst="rect">
            <a:avLst/>
          </a:prstGeom>
        </p:spPr>
      </p:pic>
      <p:pic>
        <p:nvPicPr>
          <p:cNvPr id="9" name="Billede 8">
            <a:extLst>
              <a:ext uri="{FF2B5EF4-FFF2-40B4-BE49-F238E27FC236}">
                <a16:creationId xmlns:a16="http://schemas.microsoft.com/office/drawing/2014/main" id="{027E9286-A1A7-2B07-AE65-CEA7CCD61755}"/>
              </a:ext>
            </a:extLst>
          </p:cNvPr>
          <p:cNvPicPr>
            <a:picLocks noChangeAspect="1"/>
          </p:cNvPicPr>
          <p:nvPr/>
        </p:nvPicPr>
        <p:blipFill>
          <a:blip r:embed="rId5"/>
          <a:stretch>
            <a:fillRect/>
          </a:stretch>
        </p:blipFill>
        <p:spPr>
          <a:xfrm>
            <a:off x="6982789" y="600137"/>
            <a:ext cx="1914792" cy="600159"/>
          </a:xfrm>
          <a:prstGeom prst="rect">
            <a:avLst/>
          </a:prstGeom>
        </p:spPr>
      </p:pic>
    </p:spTree>
    <p:extLst>
      <p:ext uri="{BB962C8B-B14F-4D97-AF65-F5344CB8AC3E}">
        <p14:creationId xmlns:p14="http://schemas.microsoft.com/office/powerpoint/2010/main" val="2621551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A919-D601-E0F1-4FD0-F1C57E52F6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0240BB-C641-D0A6-0DC0-F22FAB0DD477}"/>
              </a:ext>
            </a:extLst>
          </p:cNvPr>
          <p:cNvSpPr>
            <a:spLocks noGrp="1"/>
          </p:cNvSpPr>
          <p:nvPr>
            <p:ph type="title"/>
          </p:nvPr>
        </p:nvSpPr>
        <p:spPr/>
        <p:txBody>
          <a:bodyPr>
            <a:noAutofit/>
          </a:bodyPr>
          <a:lstStyle/>
          <a:p>
            <a:r>
              <a:rPr lang="da-DK" sz="2200" dirty="0" err="1"/>
              <a:t>Anthropic</a:t>
            </a:r>
            <a:r>
              <a:rPr lang="da-DK" sz="2200" dirty="0"/>
              <a:t> Claude  (Amazon AWS)</a:t>
            </a:r>
            <a:br>
              <a:rPr lang="da-DK" sz="2200" dirty="0"/>
            </a:br>
            <a:r>
              <a:rPr lang="da-DK" sz="2200" dirty="0"/>
              <a:t>”AWS Project Rainier” i Indiana</a:t>
            </a:r>
            <a:br>
              <a:rPr lang="da-DK" sz="2200" dirty="0"/>
            </a:br>
            <a:r>
              <a:rPr lang="da-DK" sz="2200" dirty="0"/>
              <a:t>Strømforbrug 2200 MW</a:t>
            </a:r>
          </a:p>
        </p:txBody>
      </p:sp>
      <p:sp>
        <p:nvSpPr>
          <p:cNvPr id="13" name="Titel 1">
            <a:extLst>
              <a:ext uri="{FF2B5EF4-FFF2-40B4-BE49-F238E27FC236}">
                <a16:creationId xmlns:a16="http://schemas.microsoft.com/office/drawing/2014/main" id="{6BDE18BA-A06F-CF20-8E04-D08C42703193}"/>
              </a:ext>
            </a:extLst>
          </p:cNvPr>
          <p:cNvSpPr txBox="1">
            <a:spLocks/>
          </p:cNvSpPr>
          <p:nvPr/>
        </p:nvSpPr>
        <p:spPr>
          <a:xfrm>
            <a:off x="4033347" y="1690688"/>
            <a:ext cx="1445558" cy="4644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Site 2 af 2</a:t>
            </a:r>
          </a:p>
        </p:txBody>
      </p:sp>
      <p:sp>
        <p:nvSpPr>
          <p:cNvPr id="14" name="Titel 1">
            <a:extLst>
              <a:ext uri="{FF2B5EF4-FFF2-40B4-BE49-F238E27FC236}">
                <a16:creationId xmlns:a16="http://schemas.microsoft.com/office/drawing/2014/main" id="{AB092AE0-E94D-D428-D236-699F9FB42A44}"/>
              </a:ext>
            </a:extLst>
          </p:cNvPr>
          <p:cNvSpPr txBox="1">
            <a:spLocks/>
          </p:cNvSpPr>
          <p:nvPr/>
        </p:nvSpPr>
        <p:spPr>
          <a:xfrm>
            <a:off x="6950227" y="3208137"/>
            <a:ext cx="1819150" cy="9843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345 kV</a:t>
            </a:r>
          </a:p>
          <a:p>
            <a:r>
              <a:rPr lang="da-DK" sz="2000" dirty="0"/>
              <a:t>Højspænding ind i midten</a:t>
            </a:r>
          </a:p>
        </p:txBody>
      </p:sp>
      <p:pic>
        <p:nvPicPr>
          <p:cNvPr id="4" name="Billede 3">
            <a:extLst>
              <a:ext uri="{FF2B5EF4-FFF2-40B4-BE49-F238E27FC236}">
                <a16:creationId xmlns:a16="http://schemas.microsoft.com/office/drawing/2014/main" id="{96012886-75E9-FF5B-BD57-414EBB07B830}"/>
              </a:ext>
            </a:extLst>
          </p:cNvPr>
          <p:cNvPicPr>
            <a:picLocks noChangeAspect="1"/>
          </p:cNvPicPr>
          <p:nvPr/>
        </p:nvPicPr>
        <p:blipFill>
          <a:blip r:embed="rId2"/>
          <a:stretch>
            <a:fillRect/>
          </a:stretch>
        </p:blipFill>
        <p:spPr>
          <a:xfrm>
            <a:off x="2444935" y="2080869"/>
            <a:ext cx="4074288" cy="4482059"/>
          </a:xfrm>
          <a:prstGeom prst="rect">
            <a:avLst/>
          </a:prstGeom>
        </p:spPr>
      </p:pic>
      <p:pic>
        <p:nvPicPr>
          <p:cNvPr id="12" name="Billede 11">
            <a:extLst>
              <a:ext uri="{FF2B5EF4-FFF2-40B4-BE49-F238E27FC236}">
                <a16:creationId xmlns:a16="http://schemas.microsoft.com/office/drawing/2014/main" id="{7F494C8F-A6A9-E908-B018-B49F3BE35C2D}"/>
              </a:ext>
            </a:extLst>
          </p:cNvPr>
          <p:cNvPicPr>
            <a:picLocks noChangeAspect="1"/>
          </p:cNvPicPr>
          <p:nvPr/>
        </p:nvPicPr>
        <p:blipFill>
          <a:blip r:embed="rId3"/>
          <a:stretch>
            <a:fillRect/>
          </a:stretch>
        </p:blipFill>
        <p:spPr>
          <a:xfrm>
            <a:off x="6862710" y="4484798"/>
            <a:ext cx="2056909" cy="1978210"/>
          </a:xfrm>
          <a:prstGeom prst="rect">
            <a:avLst/>
          </a:prstGeom>
        </p:spPr>
      </p:pic>
      <p:cxnSp>
        <p:nvCxnSpPr>
          <p:cNvPr id="18" name="Lige pilforbindelse 17">
            <a:extLst>
              <a:ext uri="{FF2B5EF4-FFF2-40B4-BE49-F238E27FC236}">
                <a16:creationId xmlns:a16="http://schemas.microsoft.com/office/drawing/2014/main" id="{61478942-9548-925B-A3C3-7142F273787B}"/>
              </a:ext>
            </a:extLst>
          </p:cNvPr>
          <p:cNvCxnSpPr>
            <a:cxnSpLocks/>
          </p:cNvCxnSpPr>
          <p:nvPr/>
        </p:nvCxnSpPr>
        <p:spPr>
          <a:xfrm flipH="1" flipV="1">
            <a:off x="5913620" y="3339356"/>
            <a:ext cx="1866275" cy="19637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5" name="Billede 4">
            <a:extLst>
              <a:ext uri="{FF2B5EF4-FFF2-40B4-BE49-F238E27FC236}">
                <a16:creationId xmlns:a16="http://schemas.microsoft.com/office/drawing/2014/main" id="{ECE83E11-804C-715D-D115-69439CAFCA80}"/>
              </a:ext>
            </a:extLst>
          </p:cNvPr>
          <p:cNvPicPr>
            <a:picLocks noChangeAspect="1"/>
          </p:cNvPicPr>
          <p:nvPr/>
        </p:nvPicPr>
        <p:blipFill>
          <a:blip r:embed="rId4"/>
          <a:stretch>
            <a:fillRect/>
          </a:stretch>
        </p:blipFill>
        <p:spPr>
          <a:xfrm>
            <a:off x="5253310" y="418905"/>
            <a:ext cx="1317080" cy="962625"/>
          </a:xfrm>
          <a:prstGeom prst="rect">
            <a:avLst/>
          </a:prstGeom>
        </p:spPr>
      </p:pic>
      <p:pic>
        <p:nvPicPr>
          <p:cNvPr id="7" name="Billede 6">
            <a:extLst>
              <a:ext uri="{FF2B5EF4-FFF2-40B4-BE49-F238E27FC236}">
                <a16:creationId xmlns:a16="http://schemas.microsoft.com/office/drawing/2014/main" id="{A5D18466-1942-0B7C-00C8-4BCD72F98CD1}"/>
              </a:ext>
            </a:extLst>
          </p:cNvPr>
          <p:cNvPicPr>
            <a:picLocks noChangeAspect="1"/>
          </p:cNvPicPr>
          <p:nvPr/>
        </p:nvPicPr>
        <p:blipFill>
          <a:blip r:embed="rId5"/>
          <a:stretch>
            <a:fillRect/>
          </a:stretch>
        </p:blipFill>
        <p:spPr>
          <a:xfrm>
            <a:off x="6982789" y="600137"/>
            <a:ext cx="1914792" cy="600159"/>
          </a:xfrm>
          <a:prstGeom prst="rect">
            <a:avLst/>
          </a:prstGeom>
        </p:spPr>
      </p:pic>
    </p:spTree>
    <p:extLst>
      <p:ext uri="{BB962C8B-B14F-4D97-AF65-F5344CB8AC3E}">
        <p14:creationId xmlns:p14="http://schemas.microsoft.com/office/powerpoint/2010/main" val="2406831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20350E0-82CD-DDB2-F765-13CFE69335FD}"/>
              </a:ext>
            </a:extLst>
          </p:cNvPr>
          <p:cNvSpPr txBox="1">
            <a:spLocks/>
          </p:cNvSpPr>
          <p:nvPr/>
        </p:nvSpPr>
        <p:spPr>
          <a:xfrm>
            <a:off x="759432" y="262628"/>
            <a:ext cx="10515600" cy="7540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err="1"/>
              <a:t>Grok</a:t>
            </a:r>
            <a:r>
              <a:rPr lang="da-DK" sz="2200" dirty="0"/>
              <a:t> – </a:t>
            </a:r>
            <a:r>
              <a:rPr lang="da-DK" sz="2200" dirty="0" err="1"/>
              <a:t>SpaceXAI</a:t>
            </a:r>
            <a:br>
              <a:rPr lang="da-DK" sz="2200" dirty="0"/>
            </a:br>
            <a:endParaRPr lang="da-DK" sz="2200" dirty="0"/>
          </a:p>
        </p:txBody>
      </p:sp>
      <p:pic>
        <p:nvPicPr>
          <p:cNvPr id="8" name="Billede 7">
            <a:extLst>
              <a:ext uri="{FF2B5EF4-FFF2-40B4-BE49-F238E27FC236}">
                <a16:creationId xmlns:a16="http://schemas.microsoft.com/office/drawing/2014/main" id="{F1F10D83-CC54-8510-FD1E-A89458C29809}"/>
              </a:ext>
            </a:extLst>
          </p:cNvPr>
          <p:cNvPicPr>
            <a:picLocks noChangeAspect="1"/>
          </p:cNvPicPr>
          <p:nvPr/>
        </p:nvPicPr>
        <p:blipFill>
          <a:blip r:embed="rId3"/>
          <a:stretch>
            <a:fillRect/>
          </a:stretch>
        </p:blipFill>
        <p:spPr>
          <a:xfrm>
            <a:off x="270917" y="2314186"/>
            <a:ext cx="2799733" cy="2919020"/>
          </a:xfrm>
          <a:prstGeom prst="rect">
            <a:avLst/>
          </a:prstGeom>
        </p:spPr>
      </p:pic>
      <p:sp>
        <p:nvSpPr>
          <p:cNvPr id="9" name="Titel 1">
            <a:extLst>
              <a:ext uri="{FF2B5EF4-FFF2-40B4-BE49-F238E27FC236}">
                <a16:creationId xmlns:a16="http://schemas.microsoft.com/office/drawing/2014/main" id="{DD52C198-C71C-F0E6-7F61-CB4926C98E39}"/>
              </a:ext>
            </a:extLst>
          </p:cNvPr>
          <p:cNvSpPr txBox="1">
            <a:spLocks/>
          </p:cNvSpPr>
          <p:nvPr/>
        </p:nvSpPr>
        <p:spPr>
          <a:xfrm>
            <a:off x="347983" y="1501688"/>
            <a:ext cx="2722667" cy="593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err="1"/>
              <a:t>Colossus</a:t>
            </a:r>
            <a:r>
              <a:rPr lang="da-DK" sz="2200" dirty="0"/>
              <a:t> 1 - 450 MW</a:t>
            </a:r>
          </a:p>
        </p:txBody>
      </p:sp>
      <p:pic>
        <p:nvPicPr>
          <p:cNvPr id="11" name="Billede 10">
            <a:extLst>
              <a:ext uri="{FF2B5EF4-FFF2-40B4-BE49-F238E27FC236}">
                <a16:creationId xmlns:a16="http://schemas.microsoft.com/office/drawing/2014/main" id="{9E16CFA8-609C-2419-D9C9-13EDE181A4D8}"/>
              </a:ext>
            </a:extLst>
          </p:cNvPr>
          <p:cNvPicPr>
            <a:picLocks noChangeAspect="1"/>
          </p:cNvPicPr>
          <p:nvPr/>
        </p:nvPicPr>
        <p:blipFill>
          <a:blip r:embed="rId4"/>
          <a:stretch>
            <a:fillRect/>
          </a:stretch>
        </p:blipFill>
        <p:spPr>
          <a:xfrm>
            <a:off x="4100630" y="2217756"/>
            <a:ext cx="4362537" cy="4336028"/>
          </a:xfrm>
          <a:prstGeom prst="rect">
            <a:avLst/>
          </a:prstGeom>
        </p:spPr>
      </p:pic>
      <p:sp>
        <p:nvSpPr>
          <p:cNvPr id="12" name="Titel 1">
            <a:extLst>
              <a:ext uri="{FF2B5EF4-FFF2-40B4-BE49-F238E27FC236}">
                <a16:creationId xmlns:a16="http://schemas.microsoft.com/office/drawing/2014/main" id="{23D01CC1-D867-6DB2-C992-B787813847B6}"/>
              </a:ext>
            </a:extLst>
          </p:cNvPr>
          <p:cNvSpPr txBox="1">
            <a:spLocks/>
          </p:cNvSpPr>
          <p:nvPr/>
        </p:nvSpPr>
        <p:spPr>
          <a:xfrm>
            <a:off x="3348217" y="1072403"/>
            <a:ext cx="2933682" cy="593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err="1"/>
              <a:t>Colossus</a:t>
            </a:r>
            <a:r>
              <a:rPr lang="da-DK" sz="2200" dirty="0"/>
              <a:t> 2 – 1500 MW</a:t>
            </a:r>
          </a:p>
        </p:txBody>
      </p:sp>
      <p:sp>
        <p:nvSpPr>
          <p:cNvPr id="13" name="Titel 1">
            <a:extLst>
              <a:ext uri="{FF2B5EF4-FFF2-40B4-BE49-F238E27FC236}">
                <a16:creationId xmlns:a16="http://schemas.microsoft.com/office/drawing/2014/main" id="{0554928D-3C5D-E3EE-DB62-3E9653D4234B}"/>
              </a:ext>
            </a:extLst>
          </p:cNvPr>
          <p:cNvSpPr txBox="1">
            <a:spLocks/>
          </p:cNvSpPr>
          <p:nvPr/>
        </p:nvSpPr>
        <p:spPr>
          <a:xfrm>
            <a:off x="6484496" y="992276"/>
            <a:ext cx="2933682" cy="10188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err="1"/>
              <a:t>Colossus</a:t>
            </a:r>
            <a:r>
              <a:rPr lang="da-DK" sz="2200" dirty="0"/>
              <a:t> 3 – 1900 MW</a:t>
            </a:r>
          </a:p>
          <a:p>
            <a:r>
              <a:rPr lang="da-DK" sz="2200" dirty="0"/>
              <a:t>(”</a:t>
            </a:r>
            <a:r>
              <a:rPr lang="da-DK" sz="2200" dirty="0" err="1"/>
              <a:t>Macroharder</a:t>
            </a:r>
            <a:r>
              <a:rPr lang="da-DK" sz="2200" dirty="0"/>
              <a:t>”)</a:t>
            </a:r>
          </a:p>
        </p:txBody>
      </p:sp>
      <p:sp>
        <p:nvSpPr>
          <p:cNvPr id="14" name="Titel 1">
            <a:extLst>
              <a:ext uri="{FF2B5EF4-FFF2-40B4-BE49-F238E27FC236}">
                <a16:creationId xmlns:a16="http://schemas.microsoft.com/office/drawing/2014/main" id="{9313C80C-6A89-79B7-6999-4CAF3BC42C36}"/>
              </a:ext>
            </a:extLst>
          </p:cNvPr>
          <p:cNvSpPr txBox="1">
            <a:spLocks/>
          </p:cNvSpPr>
          <p:nvPr/>
        </p:nvSpPr>
        <p:spPr>
          <a:xfrm>
            <a:off x="3348217" y="1439115"/>
            <a:ext cx="2722667" cy="593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a:t>
            </a:r>
            <a:r>
              <a:rPr lang="da-DK" sz="2200" dirty="0" err="1"/>
              <a:t>Macrohard</a:t>
            </a:r>
            <a:r>
              <a:rPr lang="da-DK" sz="2200" dirty="0"/>
              <a:t>”)</a:t>
            </a:r>
          </a:p>
        </p:txBody>
      </p:sp>
      <p:sp>
        <p:nvSpPr>
          <p:cNvPr id="16" name="Titel 1">
            <a:extLst>
              <a:ext uri="{FF2B5EF4-FFF2-40B4-BE49-F238E27FC236}">
                <a16:creationId xmlns:a16="http://schemas.microsoft.com/office/drawing/2014/main" id="{5374ED5F-6A40-3D58-8C28-BD8640025CB9}"/>
              </a:ext>
            </a:extLst>
          </p:cNvPr>
          <p:cNvSpPr txBox="1">
            <a:spLocks/>
          </p:cNvSpPr>
          <p:nvPr/>
        </p:nvSpPr>
        <p:spPr>
          <a:xfrm>
            <a:off x="545833" y="5711326"/>
            <a:ext cx="2933682" cy="10188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Gammelt kraftværk til 469.000 husstande</a:t>
            </a:r>
          </a:p>
          <a:p>
            <a:r>
              <a:rPr lang="da-DK" sz="2200" dirty="0"/>
              <a:t>802 MW</a:t>
            </a:r>
          </a:p>
        </p:txBody>
      </p:sp>
      <p:cxnSp>
        <p:nvCxnSpPr>
          <p:cNvPr id="18" name="Lige pilforbindelse 17">
            <a:extLst>
              <a:ext uri="{FF2B5EF4-FFF2-40B4-BE49-F238E27FC236}">
                <a16:creationId xmlns:a16="http://schemas.microsoft.com/office/drawing/2014/main" id="{4002A961-5B76-BCB2-683B-84D6857270F3}"/>
              </a:ext>
            </a:extLst>
          </p:cNvPr>
          <p:cNvCxnSpPr>
            <a:cxnSpLocks/>
            <a:stCxn id="14" idx="2"/>
          </p:cNvCxnSpPr>
          <p:nvPr/>
        </p:nvCxnSpPr>
        <p:spPr>
          <a:xfrm>
            <a:off x="4709551" y="2032888"/>
            <a:ext cx="1699641" cy="178665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9" name="Lige pilforbindelse 18">
            <a:extLst>
              <a:ext uri="{FF2B5EF4-FFF2-40B4-BE49-F238E27FC236}">
                <a16:creationId xmlns:a16="http://schemas.microsoft.com/office/drawing/2014/main" id="{8D5AE0FB-DAB6-7FCB-CD30-C1407509EB39}"/>
              </a:ext>
            </a:extLst>
          </p:cNvPr>
          <p:cNvCxnSpPr>
            <a:cxnSpLocks/>
          </p:cNvCxnSpPr>
          <p:nvPr/>
        </p:nvCxnSpPr>
        <p:spPr>
          <a:xfrm flipV="1">
            <a:off x="2691829" y="5586693"/>
            <a:ext cx="2124868" cy="774154"/>
          </a:xfrm>
          <a:prstGeom prst="straightConnector1">
            <a:avLst/>
          </a:prstGeom>
          <a:ln w="1905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Lige pilforbindelse 26">
            <a:extLst>
              <a:ext uri="{FF2B5EF4-FFF2-40B4-BE49-F238E27FC236}">
                <a16:creationId xmlns:a16="http://schemas.microsoft.com/office/drawing/2014/main" id="{BE72079A-364E-1A1B-B0B8-8B291DBA3638}"/>
              </a:ext>
            </a:extLst>
          </p:cNvPr>
          <p:cNvCxnSpPr>
            <a:cxnSpLocks/>
          </p:cNvCxnSpPr>
          <p:nvPr/>
        </p:nvCxnSpPr>
        <p:spPr>
          <a:xfrm flipH="1">
            <a:off x="6868274" y="1921267"/>
            <a:ext cx="507031" cy="366542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pic>
        <p:nvPicPr>
          <p:cNvPr id="31" name="Billede 30">
            <a:extLst>
              <a:ext uri="{FF2B5EF4-FFF2-40B4-BE49-F238E27FC236}">
                <a16:creationId xmlns:a16="http://schemas.microsoft.com/office/drawing/2014/main" id="{70BBEFAF-BB04-E5BD-5927-226CB81E77CE}"/>
              </a:ext>
            </a:extLst>
          </p:cNvPr>
          <p:cNvPicPr>
            <a:picLocks noChangeAspect="1"/>
          </p:cNvPicPr>
          <p:nvPr/>
        </p:nvPicPr>
        <p:blipFill>
          <a:blip r:embed="rId5"/>
          <a:stretch>
            <a:fillRect/>
          </a:stretch>
        </p:blipFill>
        <p:spPr>
          <a:xfrm>
            <a:off x="9084282" y="4200440"/>
            <a:ext cx="2298673" cy="2160407"/>
          </a:xfrm>
          <a:prstGeom prst="rect">
            <a:avLst/>
          </a:prstGeom>
        </p:spPr>
      </p:pic>
      <p:sp>
        <p:nvSpPr>
          <p:cNvPr id="32" name="Titel 1">
            <a:extLst>
              <a:ext uri="{FF2B5EF4-FFF2-40B4-BE49-F238E27FC236}">
                <a16:creationId xmlns:a16="http://schemas.microsoft.com/office/drawing/2014/main" id="{406231E0-13AD-899C-ECBE-1047EF0CAFCF}"/>
              </a:ext>
            </a:extLst>
          </p:cNvPr>
          <p:cNvSpPr txBox="1">
            <a:spLocks/>
          </p:cNvSpPr>
          <p:nvPr/>
        </p:nvSpPr>
        <p:spPr>
          <a:xfrm>
            <a:off x="8922249" y="2032888"/>
            <a:ext cx="2933682" cy="10188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200" dirty="0"/>
              <a:t>Nyt dedikeret kraftværk</a:t>
            </a:r>
          </a:p>
          <a:p>
            <a:r>
              <a:rPr lang="da-DK" sz="2200" dirty="0"/>
              <a:t>1.200 MW</a:t>
            </a:r>
          </a:p>
        </p:txBody>
      </p:sp>
      <p:cxnSp>
        <p:nvCxnSpPr>
          <p:cNvPr id="33" name="Lige pilforbindelse 32">
            <a:extLst>
              <a:ext uri="{FF2B5EF4-FFF2-40B4-BE49-F238E27FC236}">
                <a16:creationId xmlns:a16="http://schemas.microsoft.com/office/drawing/2014/main" id="{5FF1288E-4BCB-BA55-517B-48C58CEB2779}"/>
              </a:ext>
            </a:extLst>
          </p:cNvPr>
          <p:cNvCxnSpPr>
            <a:cxnSpLocks/>
          </p:cNvCxnSpPr>
          <p:nvPr/>
        </p:nvCxnSpPr>
        <p:spPr>
          <a:xfrm flipH="1">
            <a:off x="10258746" y="3205996"/>
            <a:ext cx="255998" cy="1494431"/>
          </a:xfrm>
          <a:prstGeom prst="straightConnector1">
            <a:avLst/>
          </a:prstGeom>
          <a:ln w="1905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 name="Billede 2">
            <a:extLst>
              <a:ext uri="{FF2B5EF4-FFF2-40B4-BE49-F238E27FC236}">
                <a16:creationId xmlns:a16="http://schemas.microsoft.com/office/drawing/2014/main" id="{3EE80806-3DBD-E74C-BB0F-064B70365F77}"/>
              </a:ext>
            </a:extLst>
          </p:cNvPr>
          <p:cNvPicPr>
            <a:picLocks noChangeAspect="1"/>
          </p:cNvPicPr>
          <p:nvPr/>
        </p:nvPicPr>
        <p:blipFill>
          <a:blip r:embed="rId6"/>
          <a:stretch>
            <a:fillRect/>
          </a:stretch>
        </p:blipFill>
        <p:spPr>
          <a:xfrm>
            <a:off x="6221109" y="205445"/>
            <a:ext cx="844187" cy="728742"/>
          </a:xfrm>
          <a:prstGeom prst="rect">
            <a:avLst/>
          </a:prstGeom>
        </p:spPr>
      </p:pic>
      <p:pic>
        <p:nvPicPr>
          <p:cNvPr id="6" name="Billede 5">
            <a:extLst>
              <a:ext uri="{FF2B5EF4-FFF2-40B4-BE49-F238E27FC236}">
                <a16:creationId xmlns:a16="http://schemas.microsoft.com/office/drawing/2014/main" id="{327D1F20-EC42-58C6-A181-B7105C863134}"/>
              </a:ext>
            </a:extLst>
          </p:cNvPr>
          <p:cNvPicPr>
            <a:picLocks noChangeAspect="1"/>
          </p:cNvPicPr>
          <p:nvPr/>
        </p:nvPicPr>
        <p:blipFill>
          <a:blip r:embed="rId7"/>
          <a:stretch>
            <a:fillRect/>
          </a:stretch>
        </p:blipFill>
        <p:spPr>
          <a:xfrm>
            <a:off x="3348217" y="304216"/>
            <a:ext cx="2200582" cy="495369"/>
          </a:xfrm>
          <a:prstGeom prst="rect">
            <a:avLst/>
          </a:prstGeom>
        </p:spPr>
      </p:pic>
    </p:spTree>
    <p:extLst>
      <p:ext uri="{BB962C8B-B14F-4D97-AF65-F5344CB8AC3E}">
        <p14:creationId xmlns:p14="http://schemas.microsoft.com/office/powerpoint/2010/main" val="2784020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D059D6-A8A6-B12B-B42C-96D0BAFD0FB2}"/>
              </a:ext>
            </a:extLst>
          </p:cNvPr>
          <p:cNvSpPr>
            <a:spLocks noGrp="1"/>
          </p:cNvSpPr>
          <p:nvPr>
            <p:ph type="title"/>
          </p:nvPr>
        </p:nvSpPr>
        <p:spPr/>
        <p:txBody>
          <a:bodyPr/>
          <a:lstStyle/>
          <a:p>
            <a:r>
              <a:rPr lang="da-DK" dirty="0"/>
              <a:t>Frankrig booker 5000 MW til AI datacentre</a:t>
            </a:r>
          </a:p>
        </p:txBody>
      </p:sp>
      <p:pic>
        <p:nvPicPr>
          <p:cNvPr id="4" name="Billede 3" descr="Masayoshi Son, Emmanuel Macron og Olivier Blum underskriver kontrakten om de nye franske AI-fabrikker">
            <a:extLst>
              <a:ext uri="{FF2B5EF4-FFF2-40B4-BE49-F238E27FC236}">
                <a16:creationId xmlns:a16="http://schemas.microsoft.com/office/drawing/2014/main" id="{B42EB116-9089-BE29-03E3-48DE087773DB}"/>
              </a:ext>
            </a:extLst>
          </p:cNvPr>
          <p:cNvPicPr>
            <a:picLocks noChangeAspect="1"/>
          </p:cNvPicPr>
          <p:nvPr/>
        </p:nvPicPr>
        <p:blipFill>
          <a:blip r:embed="rId2"/>
          <a:stretch>
            <a:fillRect/>
          </a:stretch>
        </p:blipFill>
        <p:spPr>
          <a:xfrm>
            <a:off x="941676" y="1572450"/>
            <a:ext cx="3740815" cy="2175585"/>
          </a:xfrm>
          <a:prstGeom prst="rect">
            <a:avLst/>
          </a:prstGeom>
        </p:spPr>
      </p:pic>
      <p:sp>
        <p:nvSpPr>
          <p:cNvPr id="6" name="Tekstfelt 5">
            <a:extLst>
              <a:ext uri="{FF2B5EF4-FFF2-40B4-BE49-F238E27FC236}">
                <a16:creationId xmlns:a16="http://schemas.microsoft.com/office/drawing/2014/main" id="{C194A636-816D-2D6C-D60C-B85C2A134AB0}"/>
              </a:ext>
            </a:extLst>
          </p:cNvPr>
          <p:cNvSpPr txBox="1"/>
          <p:nvPr/>
        </p:nvSpPr>
        <p:spPr>
          <a:xfrm>
            <a:off x="657329" y="3928308"/>
            <a:ext cx="4477378" cy="553998"/>
          </a:xfrm>
          <a:prstGeom prst="rect">
            <a:avLst/>
          </a:prstGeom>
          <a:noFill/>
        </p:spPr>
        <p:txBody>
          <a:bodyPr wrap="square">
            <a:spAutoFit/>
          </a:bodyPr>
          <a:lstStyle/>
          <a:p>
            <a:r>
              <a:rPr lang="da-DK" sz="1500" b="0" i="0" dirty="0" err="1">
                <a:solidFill>
                  <a:srgbClr val="4A5568"/>
                </a:solidFill>
                <a:effectLst/>
                <a:latin typeface="system-ui"/>
              </a:rPr>
              <a:t>Masa</a:t>
            </a:r>
            <a:r>
              <a:rPr lang="da-DK" sz="1500" b="0" i="0" dirty="0">
                <a:solidFill>
                  <a:srgbClr val="4A5568"/>
                </a:solidFill>
                <a:effectLst/>
                <a:latin typeface="system-ui"/>
              </a:rPr>
              <a:t>, </a:t>
            </a:r>
            <a:r>
              <a:rPr lang="da-DK" sz="1500" b="0" i="0" dirty="0" err="1">
                <a:solidFill>
                  <a:srgbClr val="4A5568"/>
                </a:solidFill>
                <a:effectLst/>
                <a:latin typeface="system-ui"/>
              </a:rPr>
              <a:t>Macron</a:t>
            </a:r>
            <a:r>
              <a:rPr lang="da-DK" sz="1500" b="0" i="0" dirty="0">
                <a:solidFill>
                  <a:srgbClr val="4A5568"/>
                </a:solidFill>
                <a:effectLst/>
                <a:latin typeface="system-ui"/>
              </a:rPr>
              <a:t> og Olivier Blum (CEO, Schneider Electric) underskriver kontrakten.</a:t>
            </a:r>
            <a:endParaRPr lang="da-DK" sz="1500" dirty="0"/>
          </a:p>
        </p:txBody>
      </p:sp>
      <p:sp>
        <p:nvSpPr>
          <p:cNvPr id="9" name="Titel 1">
            <a:extLst>
              <a:ext uri="{FF2B5EF4-FFF2-40B4-BE49-F238E27FC236}">
                <a16:creationId xmlns:a16="http://schemas.microsoft.com/office/drawing/2014/main" id="{52B8C41E-73C5-D139-311B-89FBB01FF1A6}"/>
              </a:ext>
            </a:extLst>
          </p:cNvPr>
          <p:cNvSpPr txBox="1">
            <a:spLocks/>
          </p:cNvSpPr>
          <p:nvPr/>
        </p:nvSpPr>
        <p:spPr>
          <a:xfrm>
            <a:off x="6670307" y="1638868"/>
            <a:ext cx="4683493" cy="11445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da-DK" sz="1900" dirty="0"/>
              <a:t>Frankrigs eksisterende atomkraftværker skal levere strømmen.</a:t>
            </a:r>
          </a:p>
          <a:p>
            <a:pPr marL="800100" lvl="1" indent="-342900">
              <a:buFont typeface="Arial" panose="020B0604020202020204" pitchFamily="34" charset="0"/>
              <a:buChar char="•"/>
            </a:pPr>
            <a:endParaRPr lang="da-DK" sz="100" dirty="0"/>
          </a:p>
          <a:p>
            <a:pPr marL="800100" lvl="1" indent="-342900">
              <a:buFont typeface="Arial" panose="020B0604020202020204" pitchFamily="34" charset="0"/>
              <a:buChar char="•"/>
            </a:pPr>
            <a:endParaRPr lang="da-DK" sz="100" dirty="0"/>
          </a:p>
          <a:p>
            <a:pPr marL="800100" lvl="1" indent="-342900">
              <a:buFont typeface="Arial" panose="020B0604020202020204" pitchFamily="34" charset="0"/>
              <a:buChar char="•"/>
            </a:pPr>
            <a:r>
              <a:rPr lang="da-DK" sz="100" dirty="0"/>
              <a:t>H</a:t>
            </a:r>
          </a:p>
          <a:p>
            <a:pPr marL="800100" lvl="1" indent="-342900">
              <a:buFont typeface="Arial" panose="020B0604020202020204" pitchFamily="34" charset="0"/>
              <a:buChar char="•"/>
            </a:pPr>
            <a:endParaRPr lang="da-DK" sz="100" dirty="0"/>
          </a:p>
          <a:p>
            <a:pPr marL="800100" lvl="1" indent="-342900">
              <a:buFont typeface="Arial" panose="020B0604020202020204" pitchFamily="34" charset="0"/>
              <a:buChar char="•"/>
            </a:pPr>
            <a:endParaRPr lang="da-DK" sz="100" dirty="0"/>
          </a:p>
          <a:p>
            <a:pPr marL="342900" indent="-342900">
              <a:buFont typeface="Arial" panose="020B0604020202020204" pitchFamily="34" charset="0"/>
              <a:buChar char="•"/>
            </a:pPr>
            <a:r>
              <a:rPr lang="da-DK" sz="1900" dirty="0"/>
              <a:t>Budget: 75 milliarder euro</a:t>
            </a:r>
          </a:p>
          <a:p>
            <a:pPr marL="800100" lvl="1" indent="-342900">
              <a:buFont typeface="Arial" panose="020B0604020202020204" pitchFamily="34" charset="0"/>
              <a:buChar char="•"/>
            </a:pPr>
            <a:endParaRPr lang="da-DK" sz="100" dirty="0"/>
          </a:p>
        </p:txBody>
      </p:sp>
      <p:sp>
        <p:nvSpPr>
          <p:cNvPr id="11" name="Titel 1">
            <a:extLst>
              <a:ext uri="{FF2B5EF4-FFF2-40B4-BE49-F238E27FC236}">
                <a16:creationId xmlns:a16="http://schemas.microsoft.com/office/drawing/2014/main" id="{2B6571A2-D3F9-5AA6-7505-359B988EA908}"/>
              </a:ext>
            </a:extLst>
          </p:cNvPr>
          <p:cNvSpPr txBox="1">
            <a:spLocks/>
          </p:cNvSpPr>
          <p:nvPr/>
        </p:nvSpPr>
        <p:spPr>
          <a:xfrm>
            <a:off x="6670307" y="2964431"/>
            <a:ext cx="4683493" cy="11917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900" dirty="0"/>
              <a:t>Områder:</a:t>
            </a:r>
          </a:p>
          <a:p>
            <a:pPr marL="457200" indent="-457200">
              <a:buFont typeface="+mj-lt"/>
              <a:buAutoNum type="arabicPeriod"/>
            </a:pPr>
            <a:r>
              <a:rPr lang="da-DK" sz="1600" dirty="0" err="1"/>
              <a:t>Loon</a:t>
            </a:r>
            <a:r>
              <a:rPr lang="da-DK" sz="1600" dirty="0"/>
              <a:t>-Plage – Port of </a:t>
            </a:r>
            <a:r>
              <a:rPr lang="da-DK" sz="1600" dirty="0" err="1"/>
              <a:t>Dunkirk</a:t>
            </a:r>
            <a:endParaRPr lang="da-DK" sz="1600" dirty="0"/>
          </a:p>
          <a:p>
            <a:pPr marL="457200" indent="-457200">
              <a:buFont typeface="+mj-lt"/>
              <a:buAutoNum type="arabicPeriod"/>
            </a:pPr>
            <a:r>
              <a:rPr lang="da-DK" sz="1600" dirty="0" err="1"/>
              <a:t>Bosquel</a:t>
            </a:r>
            <a:r>
              <a:rPr lang="da-DK" sz="1600" dirty="0"/>
              <a:t> (Somme-departementet)</a:t>
            </a:r>
          </a:p>
          <a:p>
            <a:pPr marL="457200" indent="-457200">
              <a:buFont typeface="+mj-lt"/>
              <a:buAutoNum type="arabicPeriod"/>
            </a:pPr>
            <a:r>
              <a:rPr lang="da-DK" sz="1600" dirty="0" err="1"/>
              <a:t>Bouchain</a:t>
            </a:r>
            <a:r>
              <a:rPr lang="da-DK" sz="1600" dirty="0"/>
              <a:t> (nær </a:t>
            </a:r>
            <a:r>
              <a:rPr lang="da-DK" sz="1600" dirty="0" err="1"/>
              <a:t>Valenciennes</a:t>
            </a:r>
            <a:r>
              <a:rPr lang="da-DK" sz="1600" dirty="0"/>
              <a:t> / </a:t>
            </a:r>
            <a:r>
              <a:rPr lang="da-DK" sz="1600" dirty="0" err="1"/>
              <a:t>Cambrai</a:t>
            </a:r>
            <a:r>
              <a:rPr lang="da-DK" sz="1600" dirty="0"/>
              <a:t>)</a:t>
            </a:r>
          </a:p>
          <a:p>
            <a:pPr marL="457200" indent="-457200">
              <a:buFont typeface="+mj-lt"/>
              <a:buAutoNum type="arabicPeriod"/>
            </a:pPr>
            <a:endParaRPr lang="da-DK" sz="1900" dirty="0"/>
          </a:p>
          <a:p>
            <a:pPr marL="800100" lvl="1" indent="-342900">
              <a:buFont typeface="Arial" panose="020B0604020202020204" pitchFamily="34" charset="0"/>
              <a:buChar char="•"/>
            </a:pPr>
            <a:endParaRPr lang="da-DK" sz="100" dirty="0"/>
          </a:p>
        </p:txBody>
      </p:sp>
      <p:pic>
        <p:nvPicPr>
          <p:cNvPr id="5" name="Billede 4">
            <a:extLst>
              <a:ext uri="{FF2B5EF4-FFF2-40B4-BE49-F238E27FC236}">
                <a16:creationId xmlns:a16="http://schemas.microsoft.com/office/drawing/2014/main" id="{51A0EBA1-8F5C-AC8D-E372-D7AFE3F735B1}"/>
              </a:ext>
            </a:extLst>
          </p:cNvPr>
          <p:cNvPicPr>
            <a:picLocks noChangeAspect="1"/>
          </p:cNvPicPr>
          <p:nvPr/>
        </p:nvPicPr>
        <p:blipFill>
          <a:blip r:embed="rId3"/>
          <a:stretch>
            <a:fillRect/>
          </a:stretch>
        </p:blipFill>
        <p:spPr>
          <a:xfrm>
            <a:off x="8338460" y="4828974"/>
            <a:ext cx="2629316" cy="1971987"/>
          </a:xfrm>
          <a:prstGeom prst="rect">
            <a:avLst/>
          </a:prstGeom>
        </p:spPr>
      </p:pic>
      <p:sp>
        <p:nvSpPr>
          <p:cNvPr id="8" name="Titel 1">
            <a:extLst>
              <a:ext uri="{FF2B5EF4-FFF2-40B4-BE49-F238E27FC236}">
                <a16:creationId xmlns:a16="http://schemas.microsoft.com/office/drawing/2014/main" id="{505B62FD-4CA9-B765-03CF-DE6BE319CE27}"/>
              </a:ext>
            </a:extLst>
          </p:cNvPr>
          <p:cNvSpPr txBox="1">
            <a:spLocks/>
          </p:cNvSpPr>
          <p:nvPr/>
        </p:nvSpPr>
        <p:spPr>
          <a:xfrm>
            <a:off x="4092907" y="5416803"/>
            <a:ext cx="4245553" cy="4730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r>
              <a:rPr lang="da-DK" sz="1500" dirty="0"/>
              <a:t>Mistral og </a:t>
            </a:r>
            <a:r>
              <a:rPr lang="da-DK" sz="1500" dirty="0" err="1"/>
              <a:t>Nvidia</a:t>
            </a:r>
            <a:r>
              <a:rPr lang="da-DK" sz="1500" dirty="0"/>
              <a:t> bygger AI centre sammen</a:t>
            </a:r>
          </a:p>
        </p:txBody>
      </p:sp>
    </p:spTree>
    <p:extLst>
      <p:ext uri="{BB962C8B-B14F-4D97-AF65-F5344CB8AC3E}">
        <p14:creationId xmlns:p14="http://schemas.microsoft.com/office/powerpoint/2010/main" val="1069648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B138-3A4C-9A8B-DAE4-81B03EED284E}"/>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873D9FD-B2FA-7D85-3A51-DF1A7EEC3265}"/>
              </a:ext>
            </a:extLst>
          </p:cNvPr>
          <p:cNvSpPr txBox="1">
            <a:spLocks/>
          </p:cNvSpPr>
          <p:nvPr/>
        </p:nvSpPr>
        <p:spPr>
          <a:xfrm>
            <a:off x="2344029" y="2409581"/>
            <a:ext cx="8359262" cy="1243584"/>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Jo mere strøm du bruger på dine AI-beregninger,</a:t>
            </a:r>
          </a:p>
          <a:p>
            <a:r>
              <a:rPr lang="da-DK" sz="3400" dirty="0"/>
              <a:t>Jo bedre bliver svaret</a:t>
            </a:r>
          </a:p>
        </p:txBody>
      </p:sp>
    </p:spTree>
    <p:extLst>
      <p:ext uri="{BB962C8B-B14F-4D97-AF65-F5344CB8AC3E}">
        <p14:creationId xmlns:p14="http://schemas.microsoft.com/office/powerpoint/2010/main" val="3358765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08DC5-814C-7898-A948-D6635B58D98C}"/>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F9AB4BC1-2821-47AD-93E0-6F0EC5939A2F}"/>
              </a:ext>
            </a:extLst>
          </p:cNvPr>
          <p:cNvSpPr txBox="1">
            <a:spLocks/>
          </p:cNvSpPr>
          <p:nvPr/>
        </p:nvSpPr>
        <p:spPr>
          <a:xfrm>
            <a:off x="2911921" y="2568399"/>
            <a:ext cx="6674840" cy="12435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Hvor er der mere og billigere strøm?</a:t>
            </a:r>
          </a:p>
        </p:txBody>
      </p:sp>
      <p:sp>
        <p:nvSpPr>
          <p:cNvPr id="3" name="Titel 1">
            <a:extLst>
              <a:ext uri="{FF2B5EF4-FFF2-40B4-BE49-F238E27FC236}">
                <a16:creationId xmlns:a16="http://schemas.microsoft.com/office/drawing/2014/main" id="{0CFFC860-05D1-738A-73B3-1DD8086BAB8D}"/>
              </a:ext>
            </a:extLst>
          </p:cNvPr>
          <p:cNvSpPr txBox="1">
            <a:spLocks/>
          </p:cNvSpPr>
          <p:nvPr/>
        </p:nvSpPr>
        <p:spPr>
          <a:xfrm>
            <a:off x="4508912" y="4347468"/>
            <a:ext cx="3480858" cy="12435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Solceller i rummet</a:t>
            </a:r>
          </a:p>
        </p:txBody>
      </p:sp>
    </p:spTree>
    <p:extLst>
      <p:ext uri="{BB962C8B-B14F-4D97-AF65-F5344CB8AC3E}">
        <p14:creationId xmlns:p14="http://schemas.microsoft.com/office/powerpoint/2010/main" val="109980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2338AD-3AC0-1861-6CD3-817180C25E46}"/>
              </a:ext>
            </a:extLst>
          </p:cNvPr>
          <p:cNvSpPr>
            <a:spLocks noGrp="1"/>
          </p:cNvSpPr>
          <p:nvPr>
            <p:ph type="title"/>
          </p:nvPr>
        </p:nvSpPr>
        <p:spPr/>
        <p:txBody>
          <a:bodyPr>
            <a:normAutofit/>
          </a:bodyPr>
          <a:lstStyle/>
          <a:p>
            <a:r>
              <a:rPr lang="da-DK" dirty="0" err="1"/>
              <a:t>Nvidea</a:t>
            </a:r>
            <a:r>
              <a:rPr lang="da-DK" dirty="0"/>
              <a:t> har en ny chipset til brug i rummet</a:t>
            </a:r>
            <a:br>
              <a:rPr lang="da-DK" dirty="0"/>
            </a:br>
            <a:r>
              <a:rPr lang="da-DK" sz="1800" dirty="0"/>
              <a:t>Marts 2026 (GTC - Graphics Processing Unit Technology Conference)</a:t>
            </a:r>
          </a:p>
        </p:txBody>
      </p:sp>
      <p:pic>
        <p:nvPicPr>
          <p:cNvPr id="5" name="Billede 4">
            <a:extLst>
              <a:ext uri="{FF2B5EF4-FFF2-40B4-BE49-F238E27FC236}">
                <a16:creationId xmlns:a16="http://schemas.microsoft.com/office/drawing/2014/main" id="{5406BC2B-D323-012D-2B01-137E1584FCE9}"/>
              </a:ext>
            </a:extLst>
          </p:cNvPr>
          <p:cNvPicPr>
            <a:picLocks noChangeAspect="1"/>
          </p:cNvPicPr>
          <p:nvPr/>
        </p:nvPicPr>
        <p:blipFill>
          <a:blip r:embed="rId2"/>
          <a:stretch>
            <a:fillRect/>
          </a:stretch>
        </p:blipFill>
        <p:spPr>
          <a:xfrm>
            <a:off x="1805722" y="1642812"/>
            <a:ext cx="8580556" cy="4850063"/>
          </a:xfrm>
          <a:prstGeom prst="rect">
            <a:avLst/>
          </a:prstGeom>
        </p:spPr>
      </p:pic>
    </p:spTree>
    <p:extLst>
      <p:ext uri="{BB962C8B-B14F-4D97-AF65-F5344CB8AC3E}">
        <p14:creationId xmlns:p14="http://schemas.microsoft.com/office/powerpoint/2010/main" val="2665700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37FC5A-7A49-A14D-6A29-C53D943E75C3}"/>
              </a:ext>
            </a:extLst>
          </p:cNvPr>
          <p:cNvSpPr>
            <a:spLocks noGrp="1"/>
          </p:cNvSpPr>
          <p:nvPr>
            <p:ph type="title"/>
          </p:nvPr>
        </p:nvSpPr>
        <p:spPr/>
        <p:txBody>
          <a:bodyPr/>
          <a:lstStyle/>
          <a:p>
            <a:r>
              <a:rPr lang="da-DK"/>
              <a:t>Nvidea Starcloud</a:t>
            </a:r>
            <a:endParaRPr lang="da-DK" dirty="0"/>
          </a:p>
        </p:txBody>
      </p:sp>
      <p:pic>
        <p:nvPicPr>
          <p:cNvPr id="7" name="Billede 6">
            <a:extLst>
              <a:ext uri="{FF2B5EF4-FFF2-40B4-BE49-F238E27FC236}">
                <a16:creationId xmlns:a16="http://schemas.microsoft.com/office/drawing/2014/main" id="{371A56B9-9685-E9A3-DDAF-2A222B6E1B21}"/>
              </a:ext>
            </a:extLst>
          </p:cNvPr>
          <p:cNvPicPr>
            <a:picLocks noChangeAspect="1"/>
          </p:cNvPicPr>
          <p:nvPr/>
        </p:nvPicPr>
        <p:blipFill>
          <a:blip r:embed="rId2"/>
          <a:stretch>
            <a:fillRect/>
          </a:stretch>
        </p:blipFill>
        <p:spPr>
          <a:xfrm>
            <a:off x="134470" y="1425388"/>
            <a:ext cx="5658523" cy="2063092"/>
          </a:xfrm>
          <a:prstGeom prst="rect">
            <a:avLst/>
          </a:prstGeom>
        </p:spPr>
      </p:pic>
      <p:pic>
        <p:nvPicPr>
          <p:cNvPr id="9" name="Billede 8">
            <a:extLst>
              <a:ext uri="{FF2B5EF4-FFF2-40B4-BE49-F238E27FC236}">
                <a16:creationId xmlns:a16="http://schemas.microsoft.com/office/drawing/2014/main" id="{2594FD58-6DC0-5376-87C2-7C73CC54EE71}"/>
              </a:ext>
            </a:extLst>
          </p:cNvPr>
          <p:cNvPicPr>
            <a:picLocks noChangeAspect="1"/>
          </p:cNvPicPr>
          <p:nvPr/>
        </p:nvPicPr>
        <p:blipFill>
          <a:blip r:embed="rId3"/>
          <a:stretch>
            <a:fillRect/>
          </a:stretch>
        </p:blipFill>
        <p:spPr>
          <a:xfrm>
            <a:off x="134470" y="3646776"/>
            <a:ext cx="5658522" cy="2516566"/>
          </a:xfrm>
          <a:prstGeom prst="rect">
            <a:avLst/>
          </a:prstGeom>
        </p:spPr>
      </p:pic>
      <p:pic>
        <p:nvPicPr>
          <p:cNvPr id="14" name="Billede 13">
            <a:extLst>
              <a:ext uri="{FF2B5EF4-FFF2-40B4-BE49-F238E27FC236}">
                <a16:creationId xmlns:a16="http://schemas.microsoft.com/office/drawing/2014/main" id="{1B0FAC8F-0CCF-9743-808E-EA6F6F4A9ADA}"/>
              </a:ext>
            </a:extLst>
          </p:cNvPr>
          <p:cNvPicPr>
            <a:picLocks noChangeAspect="1"/>
          </p:cNvPicPr>
          <p:nvPr/>
        </p:nvPicPr>
        <p:blipFill>
          <a:blip r:embed="rId4"/>
          <a:stretch>
            <a:fillRect/>
          </a:stretch>
        </p:blipFill>
        <p:spPr>
          <a:xfrm>
            <a:off x="6137236" y="1425388"/>
            <a:ext cx="5712664" cy="2780852"/>
          </a:xfrm>
          <a:prstGeom prst="rect">
            <a:avLst/>
          </a:prstGeom>
        </p:spPr>
      </p:pic>
    </p:spTree>
    <p:extLst>
      <p:ext uri="{BB962C8B-B14F-4D97-AF65-F5344CB8AC3E}">
        <p14:creationId xmlns:p14="http://schemas.microsoft.com/office/powerpoint/2010/main" val="422058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536" y="619283"/>
            <a:ext cx="5939831" cy="1243584"/>
          </a:xfrm>
        </p:spPr>
        <p:txBody>
          <a:bodyPr>
            <a:normAutofit/>
          </a:bodyPr>
          <a:lstStyle/>
          <a:p>
            <a:r>
              <a:rPr lang="da-DK" sz="3400" dirty="0"/>
              <a:t>Intelligens - Biologiske neuroner </a:t>
            </a:r>
          </a:p>
        </p:txBody>
      </p:sp>
      <p:sp>
        <p:nvSpPr>
          <p:cNvPr id="3" name="Pladsholder til indhold 2"/>
          <p:cNvSpPr>
            <a:spLocks noGrp="1"/>
          </p:cNvSpPr>
          <p:nvPr>
            <p:ph idx="1"/>
          </p:nvPr>
        </p:nvSpPr>
        <p:spPr>
          <a:xfrm>
            <a:off x="853082" y="4115501"/>
            <a:ext cx="4832803" cy="827638"/>
          </a:xfrm>
        </p:spPr>
        <p:txBody>
          <a:bodyPr>
            <a:normAutofit/>
          </a:bodyPr>
          <a:lstStyle/>
          <a:p>
            <a:pPr marL="0" indent="0">
              <a:buNone/>
            </a:pPr>
            <a:endParaRPr lang="da-DK" sz="1800" b="1" dirty="0"/>
          </a:p>
          <a:p>
            <a:r>
              <a:rPr lang="da-DK" sz="1800" b="1" dirty="0"/>
              <a:t>Input - lag 1 - lag 2 - lag 3 - lag 4 – Output</a:t>
            </a:r>
          </a:p>
          <a:p>
            <a:endParaRPr lang="da-DK" sz="1800" b="1" dirty="0"/>
          </a:p>
          <a:p>
            <a:pPr marL="0" indent="0">
              <a:buNone/>
            </a:pPr>
            <a:endParaRPr lang="da-DK" sz="1800" b="1" dirty="0"/>
          </a:p>
          <a:p>
            <a:endParaRPr lang="da-DK" sz="1800" dirty="0"/>
          </a:p>
        </p:txBody>
      </p:sp>
      <p:pic>
        <p:nvPicPr>
          <p:cNvPr id="7" name="Bille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7368" y="166716"/>
            <a:ext cx="5135719" cy="2285395"/>
          </a:xfrm>
          <a:prstGeom prst="rect">
            <a:avLst/>
          </a:prstGeom>
        </p:spPr>
      </p:pic>
      <p:pic>
        <p:nvPicPr>
          <p:cNvPr id="6" name="Billed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7368" y="3985304"/>
            <a:ext cx="5135719" cy="1630591"/>
          </a:xfrm>
          <a:prstGeom prst="rect">
            <a:avLst/>
          </a:prstGeom>
        </p:spPr>
      </p:pic>
      <p:sp>
        <p:nvSpPr>
          <p:cNvPr id="4" name="Titel 1">
            <a:extLst>
              <a:ext uri="{FF2B5EF4-FFF2-40B4-BE49-F238E27FC236}">
                <a16:creationId xmlns:a16="http://schemas.microsoft.com/office/drawing/2014/main" id="{D8839D79-0079-88C8-9F6B-0E48E989A332}"/>
              </a:ext>
            </a:extLst>
          </p:cNvPr>
          <p:cNvSpPr txBox="1">
            <a:spLocks/>
          </p:cNvSpPr>
          <p:nvPr/>
        </p:nvSpPr>
        <p:spPr>
          <a:xfrm>
            <a:off x="532063" y="3204312"/>
            <a:ext cx="11325400" cy="7809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Kunstig intelligens – </a:t>
            </a:r>
            <a:r>
              <a:rPr lang="da-DK" sz="3400" dirty="0" err="1"/>
              <a:t>Tensor</a:t>
            </a:r>
            <a:r>
              <a:rPr lang="da-DK" sz="3400" dirty="0"/>
              <a:t> beregninger (simulerede neuroner)</a:t>
            </a:r>
          </a:p>
        </p:txBody>
      </p:sp>
      <p:sp>
        <p:nvSpPr>
          <p:cNvPr id="8" name="Tekstfelt 7">
            <a:extLst>
              <a:ext uri="{FF2B5EF4-FFF2-40B4-BE49-F238E27FC236}">
                <a16:creationId xmlns:a16="http://schemas.microsoft.com/office/drawing/2014/main" id="{913D5103-357A-3FC0-932A-7FDB099949B0}"/>
              </a:ext>
            </a:extLst>
          </p:cNvPr>
          <p:cNvSpPr txBox="1"/>
          <p:nvPr/>
        </p:nvSpPr>
        <p:spPr>
          <a:xfrm>
            <a:off x="10034154" y="5957966"/>
            <a:ext cx="1330036" cy="369332"/>
          </a:xfrm>
          <a:prstGeom prst="rect">
            <a:avLst/>
          </a:prstGeom>
          <a:noFill/>
        </p:spPr>
        <p:txBody>
          <a:bodyPr wrap="square">
            <a:spAutoFit/>
          </a:bodyPr>
          <a:lstStyle/>
          <a:p>
            <a:r>
              <a:rPr lang="da-DK" sz="1800" dirty="0" err="1"/>
              <a:t>Tensor</a:t>
            </a:r>
            <a:endParaRPr lang="da-DK" dirty="0"/>
          </a:p>
        </p:txBody>
      </p:sp>
      <p:cxnSp>
        <p:nvCxnSpPr>
          <p:cNvPr id="10" name="Lige pilforbindelse 9">
            <a:extLst>
              <a:ext uri="{FF2B5EF4-FFF2-40B4-BE49-F238E27FC236}">
                <a16:creationId xmlns:a16="http://schemas.microsoft.com/office/drawing/2014/main" id="{081F1CB9-00E0-E0A8-A592-41FA36A1FC77}"/>
              </a:ext>
            </a:extLst>
          </p:cNvPr>
          <p:cNvCxnSpPr>
            <a:cxnSpLocks/>
          </p:cNvCxnSpPr>
          <p:nvPr/>
        </p:nvCxnSpPr>
        <p:spPr>
          <a:xfrm flipH="1" flipV="1">
            <a:off x="9656618" y="5396346"/>
            <a:ext cx="755073" cy="6165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411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E7DCB-56F8-D72F-D927-27620E8C63F7}"/>
              </a:ext>
            </a:extLst>
          </p:cNvPr>
          <p:cNvSpPr>
            <a:spLocks noGrp="1"/>
          </p:cNvSpPr>
          <p:nvPr>
            <p:ph type="title"/>
          </p:nvPr>
        </p:nvSpPr>
        <p:spPr/>
        <p:txBody>
          <a:bodyPr/>
          <a:lstStyle/>
          <a:p>
            <a:r>
              <a:rPr lang="da-DK" dirty="0" err="1"/>
              <a:t>SpaceXAI</a:t>
            </a:r>
            <a:r>
              <a:rPr lang="da-DK" dirty="0"/>
              <a:t> vil lave satellit konstellation af </a:t>
            </a:r>
            <a:br>
              <a:rPr lang="da-DK" dirty="0"/>
            </a:br>
            <a:r>
              <a:rPr lang="da-DK" dirty="0"/>
              <a:t>individuelle AI datacenter satellitter</a:t>
            </a:r>
          </a:p>
        </p:txBody>
      </p:sp>
      <p:pic>
        <p:nvPicPr>
          <p:cNvPr id="5" name="Pladsholder til indhold 4">
            <a:extLst>
              <a:ext uri="{FF2B5EF4-FFF2-40B4-BE49-F238E27FC236}">
                <a16:creationId xmlns:a16="http://schemas.microsoft.com/office/drawing/2014/main" id="{95F455DE-D097-0EEB-C328-9F42576B03BB}"/>
              </a:ext>
            </a:extLst>
          </p:cNvPr>
          <p:cNvPicPr>
            <a:picLocks noGrp="1" noChangeAspect="1"/>
          </p:cNvPicPr>
          <p:nvPr>
            <p:ph idx="1"/>
          </p:nvPr>
        </p:nvPicPr>
        <p:blipFill>
          <a:blip r:embed="rId2"/>
          <a:stretch>
            <a:fillRect/>
          </a:stretch>
        </p:blipFill>
        <p:spPr>
          <a:xfrm>
            <a:off x="399763" y="1962372"/>
            <a:ext cx="4477037" cy="2615978"/>
          </a:xfrm>
          <a:prstGeom prst="rect">
            <a:avLst/>
          </a:prstGeom>
        </p:spPr>
      </p:pic>
      <p:pic>
        <p:nvPicPr>
          <p:cNvPr id="7" name="Billede 6">
            <a:extLst>
              <a:ext uri="{FF2B5EF4-FFF2-40B4-BE49-F238E27FC236}">
                <a16:creationId xmlns:a16="http://schemas.microsoft.com/office/drawing/2014/main" id="{8C43A42E-6FC1-9BEA-CD5C-7855D444F8DD}"/>
              </a:ext>
            </a:extLst>
          </p:cNvPr>
          <p:cNvPicPr>
            <a:picLocks noChangeAspect="1"/>
          </p:cNvPicPr>
          <p:nvPr/>
        </p:nvPicPr>
        <p:blipFill>
          <a:blip r:embed="rId3"/>
          <a:stretch>
            <a:fillRect/>
          </a:stretch>
        </p:blipFill>
        <p:spPr>
          <a:xfrm>
            <a:off x="5041900" y="1816100"/>
            <a:ext cx="3947454" cy="2762250"/>
          </a:xfrm>
          <a:prstGeom prst="rect">
            <a:avLst/>
          </a:prstGeom>
        </p:spPr>
      </p:pic>
      <p:sp>
        <p:nvSpPr>
          <p:cNvPr id="8" name="Titel 1">
            <a:extLst>
              <a:ext uri="{FF2B5EF4-FFF2-40B4-BE49-F238E27FC236}">
                <a16:creationId xmlns:a16="http://schemas.microsoft.com/office/drawing/2014/main" id="{067003B6-A9FD-E6CB-3331-4ECEED348986}"/>
              </a:ext>
            </a:extLst>
          </p:cNvPr>
          <p:cNvSpPr txBox="1">
            <a:spLocks/>
          </p:cNvSpPr>
          <p:nvPr/>
        </p:nvSpPr>
        <p:spPr>
          <a:xfrm>
            <a:off x="547529" y="51246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err="1"/>
              <a:t>SpaceX</a:t>
            </a:r>
            <a:r>
              <a:rPr lang="da-DK" sz="1800" dirty="0"/>
              <a:t> har anmodet FCC om at opsende1.000.000 satellitter til AI datacentre ”</a:t>
            </a:r>
            <a:r>
              <a:rPr lang="da-DK" sz="1800" dirty="0" err="1"/>
              <a:t>Starmind</a:t>
            </a:r>
            <a:r>
              <a:rPr lang="da-DK" sz="1800" dirty="0"/>
              <a:t>”.</a:t>
            </a:r>
          </a:p>
          <a:p>
            <a:r>
              <a:rPr lang="da-DK" sz="1800" dirty="0" err="1"/>
              <a:t>Starship</a:t>
            </a:r>
            <a:r>
              <a:rPr lang="da-DK" sz="1800" dirty="0"/>
              <a:t> raketten kan opsende 150 tons per tur, og kan lande både Booster og skibet, </a:t>
            </a:r>
          </a:p>
          <a:p>
            <a:r>
              <a:rPr lang="da-DK" sz="1800" dirty="0"/>
              <a:t>og flyve igen, efter der er blevet påfyldt brændstof. Cyklustid: 60 minutter. </a:t>
            </a:r>
          </a:p>
          <a:p>
            <a:r>
              <a:rPr lang="da-DK" sz="1800" dirty="0"/>
              <a:t>Opsender 40 til 60 </a:t>
            </a:r>
            <a:r>
              <a:rPr lang="da-DK" sz="1800" dirty="0" err="1"/>
              <a:t>satelitter</a:t>
            </a:r>
            <a:r>
              <a:rPr lang="da-DK" sz="1800" dirty="0"/>
              <a:t> af gangen</a:t>
            </a:r>
          </a:p>
        </p:txBody>
      </p:sp>
      <p:pic>
        <p:nvPicPr>
          <p:cNvPr id="4" name="Billede 3">
            <a:extLst>
              <a:ext uri="{FF2B5EF4-FFF2-40B4-BE49-F238E27FC236}">
                <a16:creationId xmlns:a16="http://schemas.microsoft.com/office/drawing/2014/main" id="{DA86DEA9-E6DF-76C5-EA52-417FA14CAF9F}"/>
              </a:ext>
            </a:extLst>
          </p:cNvPr>
          <p:cNvPicPr>
            <a:picLocks noChangeAspect="1"/>
          </p:cNvPicPr>
          <p:nvPr/>
        </p:nvPicPr>
        <p:blipFill>
          <a:blip r:embed="rId4"/>
          <a:stretch>
            <a:fillRect/>
          </a:stretch>
        </p:blipFill>
        <p:spPr>
          <a:xfrm>
            <a:off x="9154454" y="1816100"/>
            <a:ext cx="2954888" cy="2762250"/>
          </a:xfrm>
          <a:prstGeom prst="rect">
            <a:avLst/>
          </a:prstGeom>
        </p:spPr>
      </p:pic>
      <p:sp>
        <p:nvSpPr>
          <p:cNvPr id="9" name="Titel 1">
            <a:extLst>
              <a:ext uri="{FF2B5EF4-FFF2-40B4-BE49-F238E27FC236}">
                <a16:creationId xmlns:a16="http://schemas.microsoft.com/office/drawing/2014/main" id="{842013E8-79C6-739E-68C8-19A6A41AD880}"/>
              </a:ext>
            </a:extLst>
          </p:cNvPr>
          <p:cNvSpPr txBox="1">
            <a:spLocks/>
          </p:cNvSpPr>
          <p:nvPr/>
        </p:nvSpPr>
        <p:spPr>
          <a:xfrm>
            <a:off x="414275" y="1612578"/>
            <a:ext cx="1725433" cy="35205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t>13. Oktober 2026</a:t>
            </a:r>
          </a:p>
        </p:txBody>
      </p:sp>
    </p:spTree>
    <p:extLst>
      <p:ext uri="{BB962C8B-B14F-4D97-AF65-F5344CB8AC3E}">
        <p14:creationId xmlns:p14="http://schemas.microsoft.com/office/powerpoint/2010/main" val="1441060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FA82006E-059B-F82F-F560-6205F5F172EE}"/>
              </a:ext>
            </a:extLst>
          </p:cNvPr>
          <p:cNvPicPr>
            <a:picLocks noChangeAspect="1"/>
          </p:cNvPicPr>
          <p:nvPr/>
        </p:nvPicPr>
        <p:blipFill>
          <a:blip r:embed="rId3"/>
          <a:stretch>
            <a:fillRect/>
          </a:stretch>
        </p:blipFill>
        <p:spPr>
          <a:xfrm>
            <a:off x="709510" y="1388154"/>
            <a:ext cx="6250688" cy="3385788"/>
          </a:xfrm>
          <a:prstGeom prst="rect">
            <a:avLst/>
          </a:prstGeom>
        </p:spPr>
      </p:pic>
      <p:sp>
        <p:nvSpPr>
          <p:cNvPr id="7" name="Tekstfelt 6">
            <a:extLst>
              <a:ext uri="{FF2B5EF4-FFF2-40B4-BE49-F238E27FC236}">
                <a16:creationId xmlns:a16="http://schemas.microsoft.com/office/drawing/2014/main" id="{0945EEFD-C3FF-9B8D-D59F-A3975BB2AEF7}"/>
              </a:ext>
            </a:extLst>
          </p:cNvPr>
          <p:cNvSpPr txBox="1"/>
          <p:nvPr/>
        </p:nvSpPr>
        <p:spPr>
          <a:xfrm>
            <a:off x="618069" y="618713"/>
            <a:ext cx="8063918" cy="769441"/>
          </a:xfrm>
          <a:prstGeom prst="rect">
            <a:avLst/>
          </a:prstGeom>
          <a:noFill/>
        </p:spPr>
        <p:txBody>
          <a:bodyPr wrap="square">
            <a:spAutoFit/>
          </a:bodyPr>
          <a:lstStyle/>
          <a:p>
            <a:r>
              <a:rPr lang="da-DK" sz="4400" dirty="0" err="1"/>
              <a:t>SpaceXAI</a:t>
            </a:r>
            <a:r>
              <a:rPr lang="da-DK" sz="4400" dirty="0"/>
              <a:t> – </a:t>
            </a:r>
            <a:r>
              <a:rPr lang="da-DK" sz="4400" dirty="0" err="1"/>
              <a:t>Grok</a:t>
            </a:r>
            <a:r>
              <a:rPr lang="da-DK" sz="4400" dirty="0"/>
              <a:t> – AI1 satellitten</a:t>
            </a:r>
            <a:endParaRPr lang="da-DK" dirty="0"/>
          </a:p>
        </p:txBody>
      </p:sp>
      <p:pic>
        <p:nvPicPr>
          <p:cNvPr id="9" name="Billede 8">
            <a:extLst>
              <a:ext uri="{FF2B5EF4-FFF2-40B4-BE49-F238E27FC236}">
                <a16:creationId xmlns:a16="http://schemas.microsoft.com/office/drawing/2014/main" id="{26C87AC2-5C88-2EDC-0F70-269E2C6FCF00}"/>
              </a:ext>
            </a:extLst>
          </p:cNvPr>
          <p:cNvPicPr>
            <a:picLocks noChangeAspect="1"/>
          </p:cNvPicPr>
          <p:nvPr/>
        </p:nvPicPr>
        <p:blipFill>
          <a:blip r:embed="rId4"/>
          <a:stretch>
            <a:fillRect/>
          </a:stretch>
        </p:blipFill>
        <p:spPr>
          <a:xfrm>
            <a:off x="8584602" y="794533"/>
            <a:ext cx="3399033" cy="2583640"/>
          </a:xfrm>
          <a:prstGeom prst="rect">
            <a:avLst/>
          </a:prstGeom>
        </p:spPr>
      </p:pic>
      <p:pic>
        <p:nvPicPr>
          <p:cNvPr id="11" name="Billede 10">
            <a:extLst>
              <a:ext uri="{FF2B5EF4-FFF2-40B4-BE49-F238E27FC236}">
                <a16:creationId xmlns:a16="http://schemas.microsoft.com/office/drawing/2014/main" id="{79365977-AA2B-908F-7F28-2C38B102E1C4}"/>
              </a:ext>
            </a:extLst>
          </p:cNvPr>
          <p:cNvPicPr>
            <a:picLocks noChangeAspect="1"/>
          </p:cNvPicPr>
          <p:nvPr/>
        </p:nvPicPr>
        <p:blipFill>
          <a:blip r:embed="rId5"/>
          <a:stretch>
            <a:fillRect/>
          </a:stretch>
        </p:blipFill>
        <p:spPr>
          <a:xfrm>
            <a:off x="8584602" y="3688820"/>
            <a:ext cx="3399033" cy="2139358"/>
          </a:xfrm>
          <a:prstGeom prst="rect">
            <a:avLst/>
          </a:prstGeom>
        </p:spPr>
      </p:pic>
      <p:pic>
        <p:nvPicPr>
          <p:cNvPr id="13" name="Billede 12">
            <a:extLst>
              <a:ext uri="{FF2B5EF4-FFF2-40B4-BE49-F238E27FC236}">
                <a16:creationId xmlns:a16="http://schemas.microsoft.com/office/drawing/2014/main" id="{8F3523B5-9D58-75B8-6BA0-27795ECE99D8}"/>
              </a:ext>
            </a:extLst>
          </p:cNvPr>
          <p:cNvPicPr>
            <a:picLocks noChangeAspect="1"/>
          </p:cNvPicPr>
          <p:nvPr/>
        </p:nvPicPr>
        <p:blipFill>
          <a:blip r:embed="rId6"/>
          <a:stretch>
            <a:fillRect/>
          </a:stretch>
        </p:blipFill>
        <p:spPr>
          <a:xfrm>
            <a:off x="709510" y="4944633"/>
            <a:ext cx="3290884" cy="1767090"/>
          </a:xfrm>
          <a:prstGeom prst="rect">
            <a:avLst/>
          </a:prstGeom>
        </p:spPr>
      </p:pic>
      <p:sp>
        <p:nvSpPr>
          <p:cNvPr id="15" name="Tekstfelt 14">
            <a:extLst>
              <a:ext uri="{FF2B5EF4-FFF2-40B4-BE49-F238E27FC236}">
                <a16:creationId xmlns:a16="http://schemas.microsoft.com/office/drawing/2014/main" id="{396C0FED-A6F3-CACB-7BEF-D3AD1026BD03}"/>
              </a:ext>
            </a:extLst>
          </p:cNvPr>
          <p:cNvSpPr txBox="1"/>
          <p:nvPr/>
        </p:nvSpPr>
        <p:spPr>
          <a:xfrm>
            <a:off x="4486866" y="5469846"/>
            <a:ext cx="3810620" cy="630942"/>
          </a:xfrm>
          <a:prstGeom prst="rect">
            <a:avLst/>
          </a:prstGeom>
          <a:noFill/>
        </p:spPr>
        <p:txBody>
          <a:bodyPr wrap="square">
            <a:spAutoFit/>
          </a:bodyPr>
          <a:lstStyle/>
          <a:p>
            <a:r>
              <a:rPr lang="da-DK" sz="3500" dirty="0"/>
              <a:t>1 Rack = 1satelit</a:t>
            </a:r>
          </a:p>
        </p:txBody>
      </p:sp>
    </p:spTree>
    <p:extLst>
      <p:ext uri="{BB962C8B-B14F-4D97-AF65-F5344CB8AC3E}">
        <p14:creationId xmlns:p14="http://schemas.microsoft.com/office/powerpoint/2010/main" val="2041885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a:extLst>
              <a:ext uri="{FF2B5EF4-FFF2-40B4-BE49-F238E27FC236}">
                <a16:creationId xmlns:a16="http://schemas.microsoft.com/office/drawing/2014/main" id="{27C950A1-69AE-4813-9156-43E44E168A00}"/>
              </a:ext>
            </a:extLst>
          </p:cNvPr>
          <p:cNvPicPr>
            <a:picLocks noChangeAspect="1"/>
          </p:cNvPicPr>
          <p:nvPr/>
        </p:nvPicPr>
        <p:blipFill>
          <a:blip r:embed="rId2"/>
          <a:stretch>
            <a:fillRect/>
          </a:stretch>
        </p:blipFill>
        <p:spPr>
          <a:xfrm>
            <a:off x="284611" y="1353192"/>
            <a:ext cx="3340774" cy="3356657"/>
          </a:xfrm>
          <a:prstGeom prst="rect">
            <a:avLst/>
          </a:prstGeom>
        </p:spPr>
      </p:pic>
      <p:sp>
        <p:nvSpPr>
          <p:cNvPr id="5" name="Titel 1">
            <a:extLst>
              <a:ext uri="{FF2B5EF4-FFF2-40B4-BE49-F238E27FC236}">
                <a16:creationId xmlns:a16="http://schemas.microsoft.com/office/drawing/2014/main" id="{FB87A223-EDBE-0EC8-F27C-D717CDFB9A4E}"/>
              </a:ext>
            </a:extLst>
          </p:cNvPr>
          <p:cNvSpPr>
            <a:spLocks noGrp="1"/>
          </p:cNvSpPr>
          <p:nvPr>
            <p:ph type="title"/>
          </p:nvPr>
        </p:nvSpPr>
        <p:spPr>
          <a:xfrm>
            <a:off x="838200" y="365125"/>
            <a:ext cx="10515600" cy="1325563"/>
          </a:xfrm>
        </p:spPr>
        <p:txBody>
          <a:bodyPr/>
          <a:lstStyle/>
          <a:p>
            <a:r>
              <a:rPr lang="da-DK" dirty="0"/>
              <a:t>Eksisterende </a:t>
            </a:r>
            <a:r>
              <a:rPr lang="da-DK" dirty="0" err="1"/>
              <a:t>Starlink</a:t>
            </a:r>
            <a:r>
              <a:rPr lang="da-DK" dirty="0"/>
              <a:t> konstellation</a:t>
            </a:r>
          </a:p>
        </p:txBody>
      </p:sp>
      <p:pic>
        <p:nvPicPr>
          <p:cNvPr id="6" name="Billede 5">
            <a:extLst>
              <a:ext uri="{FF2B5EF4-FFF2-40B4-BE49-F238E27FC236}">
                <a16:creationId xmlns:a16="http://schemas.microsoft.com/office/drawing/2014/main" id="{15EE3241-6533-D453-6620-04751F1D24A7}"/>
              </a:ext>
            </a:extLst>
          </p:cNvPr>
          <p:cNvPicPr>
            <a:picLocks noChangeAspect="1"/>
          </p:cNvPicPr>
          <p:nvPr/>
        </p:nvPicPr>
        <p:blipFill>
          <a:blip r:embed="rId3"/>
          <a:stretch>
            <a:fillRect/>
          </a:stretch>
        </p:blipFill>
        <p:spPr>
          <a:xfrm>
            <a:off x="3760475" y="1353192"/>
            <a:ext cx="4663391" cy="3356657"/>
          </a:xfrm>
          <a:prstGeom prst="rect">
            <a:avLst/>
          </a:prstGeom>
        </p:spPr>
      </p:pic>
      <p:pic>
        <p:nvPicPr>
          <p:cNvPr id="3" name="Billede 2">
            <a:extLst>
              <a:ext uri="{FF2B5EF4-FFF2-40B4-BE49-F238E27FC236}">
                <a16:creationId xmlns:a16="http://schemas.microsoft.com/office/drawing/2014/main" id="{933758A2-15DA-BDA5-A265-31FBC73CDA50}"/>
              </a:ext>
            </a:extLst>
          </p:cNvPr>
          <p:cNvPicPr>
            <a:picLocks noChangeAspect="1"/>
          </p:cNvPicPr>
          <p:nvPr/>
        </p:nvPicPr>
        <p:blipFill>
          <a:blip r:embed="rId4"/>
          <a:stretch>
            <a:fillRect/>
          </a:stretch>
        </p:blipFill>
        <p:spPr>
          <a:xfrm>
            <a:off x="8558956" y="1353192"/>
            <a:ext cx="3316877" cy="3356656"/>
          </a:xfrm>
          <a:prstGeom prst="rect">
            <a:avLst/>
          </a:prstGeom>
        </p:spPr>
      </p:pic>
      <p:pic>
        <p:nvPicPr>
          <p:cNvPr id="13" name="Billede 12">
            <a:extLst>
              <a:ext uri="{FF2B5EF4-FFF2-40B4-BE49-F238E27FC236}">
                <a16:creationId xmlns:a16="http://schemas.microsoft.com/office/drawing/2014/main" id="{C5431E02-BE55-5D1D-8424-31E7A55796AD}"/>
              </a:ext>
            </a:extLst>
          </p:cNvPr>
          <p:cNvPicPr>
            <a:picLocks noChangeAspect="1"/>
          </p:cNvPicPr>
          <p:nvPr/>
        </p:nvPicPr>
        <p:blipFill>
          <a:blip r:embed="rId5"/>
          <a:stretch>
            <a:fillRect/>
          </a:stretch>
        </p:blipFill>
        <p:spPr>
          <a:xfrm>
            <a:off x="537637" y="5344056"/>
            <a:ext cx="2715004" cy="419158"/>
          </a:xfrm>
          <a:prstGeom prst="rect">
            <a:avLst/>
          </a:prstGeom>
        </p:spPr>
      </p:pic>
    </p:spTree>
    <p:extLst>
      <p:ext uri="{BB962C8B-B14F-4D97-AF65-F5344CB8AC3E}">
        <p14:creationId xmlns:p14="http://schemas.microsoft.com/office/powerpoint/2010/main" val="3249825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1F95-D341-28A2-5CDC-E6B52F2432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5ABE584-1012-A920-8A1D-B39FE25AD336}"/>
              </a:ext>
            </a:extLst>
          </p:cNvPr>
          <p:cNvSpPr>
            <a:spLocks noGrp="1"/>
          </p:cNvSpPr>
          <p:nvPr>
            <p:ph type="title"/>
          </p:nvPr>
        </p:nvSpPr>
        <p:spPr>
          <a:xfrm>
            <a:off x="2365663" y="235238"/>
            <a:ext cx="7890164" cy="1325563"/>
          </a:xfrm>
        </p:spPr>
        <p:txBody>
          <a:bodyPr/>
          <a:lstStyle/>
          <a:p>
            <a:r>
              <a:rPr lang="da-DK" dirty="0"/>
              <a:t>Ny kommende </a:t>
            </a:r>
            <a:r>
              <a:rPr lang="da-DK" dirty="0" err="1"/>
              <a:t>Grok</a:t>
            </a:r>
            <a:r>
              <a:rPr lang="da-DK" dirty="0"/>
              <a:t> konstellation bygget ind i </a:t>
            </a:r>
            <a:r>
              <a:rPr lang="da-DK" dirty="0" err="1"/>
              <a:t>Starlink</a:t>
            </a:r>
            <a:r>
              <a:rPr lang="da-DK" dirty="0"/>
              <a:t> </a:t>
            </a:r>
          </a:p>
        </p:txBody>
      </p:sp>
      <p:pic>
        <p:nvPicPr>
          <p:cNvPr id="8" name="Billede 7">
            <a:extLst>
              <a:ext uri="{FF2B5EF4-FFF2-40B4-BE49-F238E27FC236}">
                <a16:creationId xmlns:a16="http://schemas.microsoft.com/office/drawing/2014/main" id="{BDA8FC6D-D1F5-8E30-D022-AF7CC1AC178D}"/>
              </a:ext>
            </a:extLst>
          </p:cNvPr>
          <p:cNvPicPr>
            <a:picLocks noChangeAspect="1"/>
          </p:cNvPicPr>
          <p:nvPr/>
        </p:nvPicPr>
        <p:blipFill>
          <a:blip r:embed="rId2"/>
          <a:stretch>
            <a:fillRect/>
          </a:stretch>
        </p:blipFill>
        <p:spPr>
          <a:xfrm>
            <a:off x="3047150" y="1701703"/>
            <a:ext cx="6097699" cy="4809953"/>
          </a:xfrm>
          <a:prstGeom prst="rect">
            <a:avLst/>
          </a:prstGeom>
        </p:spPr>
      </p:pic>
      <p:sp>
        <p:nvSpPr>
          <p:cNvPr id="3" name="Titel 1">
            <a:extLst>
              <a:ext uri="{FF2B5EF4-FFF2-40B4-BE49-F238E27FC236}">
                <a16:creationId xmlns:a16="http://schemas.microsoft.com/office/drawing/2014/main" id="{20BFE036-8D12-8C26-605B-C1BAAD28488E}"/>
              </a:ext>
            </a:extLst>
          </p:cNvPr>
          <p:cNvSpPr txBox="1">
            <a:spLocks/>
          </p:cNvSpPr>
          <p:nvPr/>
        </p:nvSpPr>
        <p:spPr>
          <a:xfrm>
            <a:off x="9189027" y="5214217"/>
            <a:ext cx="3321628" cy="10359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Altid i sollys</a:t>
            </a:r>
          </a:p>
        </p:txBody>
      </p:sp>
    </p:spTree>
    <p:extLst>
      <p:ext uri="{BB962C8B-B14F-4D97-AF65-F5344CB8AC3E}">
        <p14:creationId xmlns:p14="http://schemas.microsoft.com/office/powerpoint/2010/main" val="2262887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1FCA37-8292-99C0-F7FD-3B8A9032ABCE}"/>
              </a:ext>
            </a:extLst>
          </p:cNvPr>
          <p:cNvSpPr>
            <a:spLocks noGrp="1"/>
          </p:cNvSpPr>
          <p:nvPr>
            <p:ph type="title"/>
          </p:nvPr>
        </p:nvSpPr>
        <p:spPr>
          <a:xfrm>
            <a:off x="838200" y="365126"/>
            <a:ext cx="10515600" cy="726776"/>
          </a:xfrm>
        </p:spPr>
        <p:txBody>
          <a:bodyPr>
            <a:normAutofit fontScale="90000"/>
          </a:bodyPr>
          <a:lstStyle/>
          <a:p>
            <a:r>
              <a:rPr lang="da-DK" dirty="0"/>
              <a:t>Test opsendinger af store </a:t>
            </a:r>
            <a:r>
              <a:rPr lang="da-DK" dirty="0" err="1"/>
              <a:t>sateliter</a:t>
            </a:r>
            <a:r>
              <a:rPr lang="da-DK" dirty="0"/>
              <a:t> fra </a:t>
            </a:r>
            <a:r>
              <a:rPr lang="da-DK" dirty="0" err="1"/>
              <a:t>SpaceXAI</a:t>
            </a:r>
            <a:endParaRPr lang="da-DK" dirty="0"/>
          </a:p>
        </p:txBody>
      </p:sp>
      <p:sp>
        <p:nvSpPr>
          <p:cNvPr id="4" name="Titel 1">
            <a:extLst>
              <a:ext uri="{FF2B5EF4-FFF2-40B4-BE49-F238E27FC236}">
                <a16:creationId xmlns:a16="http://schemas.microsoft.com/office/drawing/2014/main" id="{3075DAB1-0271-1955-59C3-89687575B872}"/>
              </a:ext>
            </a:extLst>
          </p:cNvPr>
          <p:cNvSpPr txBox="1">
            <a:spLocks/>
          </p:cNvSpPr>
          <p:nvPr/>
        </p:nvSpPr>
        <p:spPr>
          <a:xfrm>
            <a:off x="447339" y="1091902"/>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10" name="Billede 9">
            <a:extLst>
              <a:ext uri="{FF2B5EF4-FFF2-40B4-BE49-F238E27FC236}">
                <a16:creationId xmlns:a16="http://schemas.microsoft.com/office/drawing/2014/main" id="{5891BDCC-5EAF-2B45-D274-2747279E9550}"/>
              </a:ext>
            </a:extLst>
          </p:cNvPr>
          <p:cNvPicPr>
            <a:picLocks noChangeAspect="1"/>
          </p:cNvPicPr>
          <p:nvPr/>
        </p:nvPicPr>
        <p:blipFill>
          <a:blip r:embed="rId2"/>
          <a:stretch>
            <a:fillRect/>
          </a:stretch>
        </p:blipFill>
        <p:spPr>
          <a:xfrm>
            <a:off x="7175351" y="1091902"/>
            <a:ext cx="4328201" cy="2190301"/>
          </a:xfrm>
          <a:prstGeom prst="rect">
            <a:avLst/>
          </a:prstGeom>
        </p:spPr>
      </p:pic>
      <p:pic>
        <p:nvPicPr>
          <p:cNvPr id="12" name="Billede 11">
            <a:extLst>
              <a:ext uri="{FF2B5EF4-FFF2-40B4-BE49-F238E27FC236}">
                <a16:creationId xmlns:a16="http://schemas.microsoft.com/office/drawing/2014/main" id="{47739828-1FC3-BEDA-E6A0-A42333039234}"/>
              </a:ext>
            </a:extLst>
          </p:cNvPr>
          <p:cNvPicPr>
            <a:picLocks noChangeAspect="1"/>
          </p:cNvPicPr>
          <p:nvPr/>
        </p:nvPicPr>
        <p:blipFill>
          <a:blip r:embed="rId3"/>
          <a:stretch>
            <a:fillRect/>
          </a:stretch>
        </p:blipFill>
        <p:spPr>
          <a:xfrm>
            <a:off x="3675009" y="1925620"/>
            <a:ext cx="3271984" cy="4173966"/>
          </a:xfrm>
          <a:prstGeom prst="rect">
            <a:avLst/>
          </a:prstGeom>
        </p:spPr>
      </p:pic>
      <p:pic>
        <p:nvPicPr>
          <p:cNvPr id="14" name="Billede 13">
            <a:extLst>
              <a:ext uri="{FF2B5EF4-FFF2-40B4-BE49-F238E27FC236}">
                <a16:creationId xmlns:a16="http://schemas.microsoft.com/office/drawing/2014/main" id="{7852C92D-4E66-2692-37BF-BFC867F308D0}"/>
              </a:ext>
            </a:extLst>
          </p:cNvPr>
          <p:cNvPicPr>
            <a:picLocks noChangeAspect="1"/>
          </p:cNvPicPr>
          <p:nvPr/>
        </p:nvPicPr>
        <p:blipFill>
          <a:blip r:embed="rId4"/>
          <a:stretch>
            <a:fillRect/>
          </a:stretch>
        </p:blipFill>
        <p:spPr>
          <a:xfrm>
            <a:off x="7175350" y="3465022"/>
            <a:ext cx="4328202" cy="3169676"/>
          </a:xfrm>
          <a:prstGeom prst="rect">
            <a:avLst/>
          </a:prstGeom>
        </p:spPr>
      </p:pic>
      <p:sp>
        <p:nvSpPr>
          <p:cNvPr id="18" name="Titel 1">
            <a:extLst>
              <a:ext uri="{FF2B5EF4-FFF2-40B4-BE49-F238E27FC236}">
                <a16:creationId xmlns:a16="http://schemas.microsoft.com/office/drawing/2014/main" id="{0A02DE87-C562-F7D1-08A8-34AF147A859C}"/>
              </a:ext>
            </a:extLst>
          </p:cNvPr>
          <p:cNvSpPr txBox="1">
            <a:spLocks/>
          </p:cNvSpPr>
          <p:nvPr/>
        </p:nvSpPr>
        <p:spPr>
          <a:xfrm>
            <a:off x="382510" y="6328185"/>
            <a:ext cx="2351499" cy="403411"/>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t>9 meter bred, 124 meter </a:t>
            </a:r>
            <a:r>
              <a:rPr lang="en-US" sz="2000" dirty="0" err="1"/>
              <a:t>høj</a:t>
            </a:r>
            <a:endParaRPr lang="da-DK" sz="2000" dirty="0"/>
          </a:p>
        </p:txBody>
      </p:sp>
      <p:pic>
        <p:nvPicPr>
          <p:cNvPr id="20" name="Billede 19">
            <a:extLst>
              <a:ext uri="{FF2B5EF4-FFF2-40B4-BE49-F238E27FC236}">
                <a16:creationId xmlns:a16="http://schemas.microsoft.com/office/drawing/2014/main" id="{6D9873EB-8A11-DB1B-639F-5F8A6ED8A851}"/>
              </a:ext>
            </a:extLst>
          </p:cNvPr>
          <p:cNvPicPr>
            <a:picLocks noChangeAspect="1"/>
          </p:cNvPicPr>
          <p:nvPr/>
        </p:nvPicPr>
        <p:blipFill>
          <a:blip r:embed="rId5"/>
          <a:stretch>
            <a:fillRect/>
          </a:stretch>
        </p:blipFill>
        <p:spPr>
          <a:xfrm>
            <a:off x="382510" y="1925620"/>
            <a:ext cx="3026125" cy="4173966"/>
          </a:xfrm>
          <a:prstGeom prst="rect">
            <a:avLst/>
          </a:prstGeom>
        </p:spPr>
      </p:pic>
    </p:spTree>
    <p:extLst>
      <p:ext uri="{BB962C8B-B14F-4D97-AF65-F5344CB8AC3E}">
        <p14:creationId xmlns:p14="http://schemas.microsoft.com/office/powerpoint/2010/main" val="302261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8BE5E65-5732-A2D5-7768-0122D601A905}"/>
              </a:ext>
            </a:extLst>
          </p:cNvPr>
          <p:cNvSpPr>
            <a:spLocks noGrp="1"/>
          </p:cNvSpPr>
          <p:nvPr>
            <p:ph type="title"/>
          </p:nvPr>
        </p:nvSpPr>
        <p:spPr>
          <a:xfrm>
            <a:off x="838200" y="365126"/>
            <a:ext cx="10515600" cy="726776"/>
          </a:xfrm>
        </p:spPr>
        <p:txBody>
          <a:bodyPr>
            <a:normAutofit fontScale="90000"/>
          </a:bodyPr>
          <a:lstStyle/>
          <a:p>
            <a:r>
              <a:rPr lang="da-DK" dirty="0"/>
              <a:t>Test opsendinger af store </a:t>
            </a:r>
            <a:r>
              <a:rPr lang="da-DK" dirty="0" err="1"/>
              <a:t>sateliter</a:t>
            </a:r>
            <a:r>
              <a:rPr lang="da-DK" dirty="0"/>
              <a:t> fra </a:t>
            </a:r>
            <a:r>
              <a:rPr lang="da-DK" dirty="0" err="1"/>
              <a:t>SpaceXAI</a:t>
            </a:r>
            <a:endParaRPr lang="da-DK" dirty="0"/>
          </a:p>
        </p:txBody>
      </p:sp>
      <p:pic>
        <p:nvPicPr>
          <p:cNvPr id="6" name="Billede 5">
            <a:extLst>
              <a:ext uri="{FF2B5EF4-FFF2-40B4-BE49-F238E27FC236}">
                <a16:creationId xmlns:a16="http://schemas.microsoft.com/office/drawing/2014/main" id="{1CA47AF2-68CC-77C3-220C-26AE889BD5EA}"/>
              </a:ext>
            </a:extLst>
          </p:cNvPr>
          <p:cNvPicPr>
            <a:picLocks noChangeAspect="1"/>
          </p:cNvPicPr>
          <p:nvPr/>
        </p:nvPicPr>
        <p:blipFill>
          <a:blip r:embed="rId2"/>
          <a:stretch>
            <a:fillRect/>
          </a:stretch>
        </p:blipFill>
        <p:spPr>
          <a:xfrm>
            <a:off x="367377" y="2308460"/>
            <a:ext cx="2619074" cy="3781313"/>
          </a:xfrm>
          <a:prstGeom prst="rect">
            <a:avLst/>
          </a:prstGeom>
        </p:spPr>
      </p:pic>
      <p:sp>
        <p:nvSpPr>
          <p:cNvPr id="8" name="Titel 1">
            <a:extLst>
              <a:ext uri="{FF2B5EF4-FFF2-40B4-BE49-F238E27FC236}">
                <a16:creationId xmlns:a16="http://schemas.microsoft.com/office/drawing/2014/main" id="{CD8772B6-E667-9909-3A7F-55439A4CB2A1}"/>
              </a:ext>
            </a:extLst>
          </p:cNvPr>
          <p:cNvSpPr txBox="1">
            <a:spLocks/>
          </p:cNvSpPr>
          <p:nvPr/>
        </p:nvSpPr>
        <p:spPr>
          <a:xfrm>
            <a:off x="838200" y="1937377"/>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10" name="Billede 9">
            <a:extLst>
              <a:ext uri="{FF2B5EF4-FFF2-40B4-BE49-F238E27FC236}">
                <a16:creationId xmlns:a16="http://schemas.microsoft.com/office/drawing/2014/main" id="{E4DFD5C1-A402-5759-62A1-020CA275A69D}"/>
              </a:ext>
            </a:extLst>
          </p:cNvPr>
          <p:cNvPicPr>
            <a:picLocks noChangeAspect="1"/>
          </p:cNvPicPr>
          <p:nvPr/>
        </p:nvPicPr>
        <p:blipFill>
          <a:blip r:embed="rId3"/>
          <a:stretch>
            <a:fillRect/>
          </a:stretch>
        </p:blipFill>
        <p:spPr>
          <a:xfrm>
            <a:off x="3131764" y="2308460"/>
            <a:ext cx="2962166" cy="3781313"/>
          </a:xfrm>
          <a:prstGeom prst="rect">
            <a:avLst/>
          </a:prstGeom>
        </p:spPr>
      </p:pic>
      <p:sp>
        <p:nvSpPr>
          <p:cNvPr id="12" name="Titel 1">
            <a:extLst>
              <a:ext uri="{FF2B5EF4-FFF2-40B4-BE49-F238E27FC236}">
                <a16:creationId xmlns:a16="http://schemas.microsoft.com/office/drawing/2014/main" id="{0075D8D5-5CB9-5272-32F2-7A2AFBF06B5D}"/>
              </a:ext>
            </a:extLst>
          </p:cNvPr>
          <p:cNvSpPr txBox="1">
            <a:spLocks/>
          </p:cNvSpPr>
          <p:nvPr/>
        </p:nvSpPr>
        <p:spPr>
          <a:xfrm>
            <a:off x="3854881" y="1905049"/>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14" name="Billede 13">
            <a:extLst>
              <a:ext uri="{FF2B5EF4-FFF2-40B4-BE49-F238E27FC236}">
                <a16:creationId xmlns:a16="http://schemas.microsoft.com/office/drawing/2014/main" id="{305B46FD-34A6-93E8-2EB2-6004600BEA36}"/>
              </a:ext>
            </a:extLst>
          </p:cNvPr>
          <p:cNvPicPr>
            <a:picLocks noChangeAspect="1"/>
          </p:cNvPicPr>
          <p:nvPr/>
        </p:nvPicPr>
        <p:blipFill>
          <a:blip r:embed="rId4"/>
          <a:stretch>
            <a:fillRect/>
          </a:stretch>
        </p:blipFill>
        <p:spPr>
          <a:xfrm>
            <a:off x="6239242" y="2308460"/>
            <a:ext cx="3623045" cy="3781313"/>
          </a:xfrm>
          <a:prstGeom prst="rect">
            <a:avLst/>
          </a:prstGeom>
        </p:spPr>
      </p:pic>
      <p:sp>
        <p:nvSpPr>
          <p:cNvPr id="16" name="Titel 1">
            <a:extLst>
              <a:ext uri="{FF2B5EF4-FFF2-40B4-BE49-F238E27FC236}">
                <a16:creationId xmlns:a16="http://schemas.microsoft.com/office/drawing/2014/main" id="{CD440494-E72B-894E-DE70-8938EF4EF101}"/>
              </a:ext>
            </a:extLst>
          </p:cNvPr>
          <p:cNvSpPr txBox="1">
            <a:spLocks/>
          </p:cNvSpPr>
          <p:nvPr/>
        </p:nvSpPr>
        <p:spPr>
          <a:xfrm>
            <a:off x="7168622" y="1905049"/>
            <a:ext cx="2035111"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13. Oktober 2026</a:t>
            </a:r>
          </a:p>
        </p:txBody>
      </p:sp>
    </p:spTree>
    <p:extLst>
      <p:ext uri="{BB962C8B-B14F-4D97-AF65-F5344CB8AC3E}">
        <p14:creationId xmlns:p14="http://schemas.microsoft.com/office/powerpoint/2010/main" val="3118760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1C0A7B42-59C3-D426-5C52-A150B798DDD2}"/>
              </a:ext>
            </a:extLst>
          </p:cNvPr>
          <p:cNvSpPr txBox="1">
            <a:spLocks/>
          </p:cNvSpPr>
          <p:nvPr/>
        </p:nvSpPr>
        <p:spPr>
          <a:xfrm>
            <a:off x="838200" y="365126"/>
            <a:ext cx="10515600" cy="7267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t>Test opsendinger af store sateliter fra SpaceXAI</a:t>
            </a:r>
            <a:endParaRPr lang="da-DK" dirty="0"/>
          </a:p>
        </p:txBody>
      </p:sp>
      <p:pic>
        <p:nvPicPr>
          <p:cNvPr id="6" name="Billede 5">
            <a:extLst>
              <a:ext uri="{FF2B5EF4-FFF2-40B4-BE49-F238E27FC236}">
                <a16:creationId xmlns:a16="http://schemas.microsoft.com/office/drawing/2014/main" id="{3F2B5901-7C26-74A3-8D60-0B25E0208D26}"/>
              </a:ext>
            </a:extLst>
          </p:cNvPr>
          <p:cNvPicPr>
            <a:picLocks noChangeAspect="1"/>
          </p:cNvPicPr>
          <p:nvPr/>
        </p:nvPicPr>
        <p:blipFill>
          <a:blip r:embed="rId2"/>
          <a:stretch>
            <a:fillRect/>
          </a:stretch>
        </p:blipFill>
        <p:spPr>
          <a:xfrm>
            <a:off x="355651" y="1871830"/>
            <a:ext cx="2366033" cy="4693550"/>
          </a:xfrm>
          <a:prstGeom prst="rect">
            <a:avLst/>
          </a:prstGeom>
        </p:spPr>
      </p:pic>
      <p:sp>
        <p:nvSpPr>
          <p:cNvPr id="8" name="Titel 1">
            <a:extLst>
              <a:ext uri="{FF2B5EF4-FFF2-40B4-BE49-F238E27FC236}">
                <a16:creationId xmlns:a16="http://schemas.microsoft.com/office/drawing/2014/main" id="{0F789DA9-6483-7766-500F-0DAF1D1FD141}"/>
              </a:ext>
            </a:extLst>
          </p:cNvPr>
          <p:cNvSpPr txBox="1">
            <a:spLocks/>
          </p:cNvSpPr>
          <p:nvPr/>
        </p:nvSpPr>
        <p:spPr>
          <a:xfrm>
            <a:off x="588618" y="1390411"/>
            <a:ext cx="2035111"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13. Oktober 2026</a:t>
            </a:r>
          </a:p>
        </p:txBody>
      </p:sp>
      <p:pic>
        <p:nvPicPr>
          <p:cNvPr id="10" name="Billede 9">
            <a:extLst>
              <a:ext uri="{FF2B5EF4-FFF2-40B4-BE49-F238E27FC236}">
                <a16:creationId xmlns:a16="http://schemas.microsoft.com/office/drawing/2014/main" id="{C6C1ECD5-B630-5FFE-DB1D-6C434BC02021}"/>
              </a:ext>
            </a:extLst>
          </p:cNvPr>
          <p:cNvPicPr>
            <a:picLocks noChangeAspect="1"/>
          </p:cNvPicPr>
          <p:nvPr/>
        </p:nvPicPr>
        <p:blipFill>
          <a:blip r:embed="rId3"/>
          <a:stretch>
            <a:fillRect/>
          </a:stretch>
        </p:blipFill>
        <p:spPr>
          <a:xfrm>
            <a:off x="2819689" y="1871830"/>
            <a:ext cx="5516881" cy="4693550"/>
          </a:xfrm>
          <a:prstGeom prst="rect">
            <a:avLst/>
          </a:prstGeom>
        </p:spPr>
      </p:pic>
      <p:sp>
        <p:nvSpPr>
          <p:cNvPr id="12" name="Titel 1">
            <a:extLst>
              <a:ext uri="{FF2B5EF4-FFF2-40B4-BE49-F238E27FC236}">
                <a16:creationId xmlns:a16="http://schemas.microsoft.com/office/drawing/2014/main" id="{3719ACD1-2306-7B58-283E-A51EFE3166F0}"/>
              </a:ext>
            </a:extLst>
          </p:cNvPr>
          <p:cNvSpPr txBox="1">
            <a:spLocks/>
          </p:cNvSpPr>
          <p:nvPr/>
        </p:nvSpPr>
        <p:spPr>
          <a:xfrm>
            <a:off x="4619177" y="1432531"/>
            <a:ext cx="2035111"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13. Oktober 2026</a:t>
            </a:r>
          </a:p>
        </p:txBody>
      </p:sp>
      <p:pic>
        <p:nvPicPr>
          <p:cNvPr id="14" name="Billede 13">
            <a:extLst>
              <a:ext uri="{FF2B5EF4-FFF2-40B4-BE49-F238E27FC236}">
                <a16:creationId xmlns:a16="http://schemas.microsoft.com/office/drawing/2014/main" id="{F8FC82B3-E643-343C-5334-6FEC029DA31E}"/>
              </a:ext>
            </a:extLst>
          </p:cNvPr>
          <p:cNvPicPr>
            <a:picLocks noChangeAspect="1"/>
          </p:cNvPicPr>
          <p:nvPr/>
        </p:nvPicPr>
        <p:blipFill>
          <a:blip r:embed="rId4"/>
          <a:stretch>
            <a:fillRect/>
          </a:stretch>
        </p:blipFill>
        <p:spPr>
          <a:xfrm>
            <a:off x="8434575" y="1871830"/>
            <a:ext cx="3630648" cy="4693550"/>
          </a:xfrm>
          <a:prstGeom prst="rect">
            <a:avLst/>
          </a:prstGeom>
        </p:spPr>
      </p:pic>
      <p:sp>
        <p:nvSpPr>
          <p:cNvPr id="16" name="Titel 1">
            <a:extLst>
              <a:ext uri="{FF2B5EF4-FFF2-40B4-BE49-F238E27FC236}">
                <a16:creationId xmlns:a16="http://schemas.microsoft.com/office/drawing/2014/main" id="{AD0E9046-498F-AE18-1AA6-81CEA701AF3A}"/>
              </a:ext>
            </a:extLst>
          </p:cNvPr>
          <p:cNvSpPr txBox="1">
            <a:spLocks/>
          </p:cNvSpPr>
          <p:nvPr/>
        </p:nvSpPr>
        <p:spPr>
          <a:xfrm>
            <a:off x="9232343" y="1390410"/>
            <a:ext cx="2035111"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13. Oktober 2026</a:t>
            </a:r>
          </a:p>
        </p:txBody>
      </p:sp>
    </p:spTree>
    <p:extLst>
      <p:ext uri="{BB962C8B-B14F-4D97-AF65-F5344CB8AC3E}">
        <p14:creationId xmlns:p14="http://schemas.microsoft.com/office/powerpoint/2010/main" val="3426726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A41D-0662-0C70-D67F-859C3103DA92}"/>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252B5B0-F9E1-BFC3-8CA1-527F9B3F69FE}"/>
              </a:ext>
            </a:extLst>
          </p:cNvPr>
          <p:cNvSpPr>
            <a:spLocks noGrp="1"/>
          </p:cNvSpPr>
          <p:nvPr>
            <p:ph type="title"/>
          </p:nvPr>
        </p:nvSpPr>
        <p:spPr>
          <a:xfrm>
            <a:off x="838200" y="365126"/>
            <a:ext cx="10515600" cy="726776"/>
          </a:xfrm>
        </p:spPr>
        <p:txBody>
          <a:bodyPr>
            <a:normAutofit fontScale="90000"/>
          </a:bodyPr>
          <a:lstStyle/>
          <a:p>
            <a:r>
              <a:rPr lang="da-DK" dirty="0"/>
              <a:t>Test opsendinger af store </a:t>
            </a:r>
            <a:r>
              <a:rPr lang="da-DK" dirty="0" err="1"/>
              <a:t>sateliter</a:t>
            </a:r>
            <a:r>
              <a:rPr lang="da-DK" dirty="0"/>
              <a:t> fra </a:t>
            </a:r>
            <a:r>
              <a:rPr lang="da-DK" dirty="0" err="1"/>
              <a:t>SpaceXAI</a:t>
            </a:r>
            <a:endParaRPr lang="da-DK" dirty="0"/>
          </a:p>
        </p:txBody>
      </p:sp>
      <p:sp>
        <p:nvSpPr>
          <p:cNvPr id="8" name="Titel 1">
            <a:extLst>
              <a:ext uri="{FF2B5EF4-FFF2-40B4-BE49-F238E27FC236}">
                <a16:creationId xmlns:a16="http://schemas.microsoft.com/office/drawing/2014/main" id="{8E291E36-02C3-4A0B-BB20-37416A18EE9A}"/>
              </a:ext>
            </a:extLst>
          </p:cNvPr>
          <p:cNvSpPr txBox="1">
            <a:spLocks/>
          </p:cNvSpPr>
          <p:nvPr/>
        </p:nvSpPr>
        <p:spPr>
          <a:xfrm>
            <a:off x="1095519" y="1905049"/>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sp>
        <p:nvSpPr>
          <p:cNvPr id="12" name="Titel 1">
            <a:extLst>
              <a:ext uri="{FF2B5EF4-FFF2-40B4-BE49-F238E27FC236}">
                <a16:creationId xmlns:a16="http://schemas.microsoft.com/office/drawing/2014/main" id="{14BDA31A-21AD-568F-54C0-C5792BF7DBA0}"/>
              </a:ext>
            </a:extLst>
          </p:cNvPr>
          <p:cNvSpPr txBox="1">
            <a:spLocks/>
          </p:cNvSpPr>
          <p:nvPr/>
        </p:nvSpPr>
        <p:spPr>
          <a:xfrm>
            <a:off x="5481502" y="1836123"/>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7" name="Billede 6">
            <a:extLst>
              <a:ext uri="{FF2B5EF4-FFF2-40B4-BE49-F238E27FC236}">
                <a16:creationId xmlns:a16="http://schemas.microsoft.com/office/drawing/2014/main" id="{4BD33CE0-AA45-202E-DC44-6A2E82DC34C3}"/>
              </a:ext>
            </a:extLst>
          </p:cNvPr>
          <p:cNvPicPr>
            <a:picLocks noChangeAspect="1"/>
          </p:cNvPicPr>
          <p:nvPr/>
        </p:nvPicPr>
        <p:blipFill>
          <a:blip r:embed="rId2"/>
          <a:stretch>
            <a:fillRect/>
          </a:stretch>
        </p:blipFill>
        <p:spPr>
          <a:xfrm>
            <a:off x="8998344" y="2359716"/>
            <a:ext cx="2355456" cy="4133158"/>
          </a:xfrm>
          <a:prstGeom prst="rect">
            <a:avLst/>
          </a:prstGeom>
        </p:spPr>
      </p:pic>
      <p:sp>
        <p:nvSpPr>
          <p:cNvPr id="11" name="Titel 1">
            <a:extLst>
              <a:ext uri="{FF2B5EF4-FFF2-40B4-BE49-F238E27FC236}">
                <a16:creationId xmlns:a16="http://schemas.microsoft.com/office/drawing/2014/main" id="{CE873F18-2683-1E0A-5B5C-FE7438AE4232}"/>
              </a:ext>
            </a:extLst>
          </p:cNvPr>
          <p:cNvSpPr txBox="1">
            <a:spLocks/>
          </p:cNvSpPr>
          <p:nvPr/>
        </p:nvSpPr>
        <p:spPr>
          <a:xfrm>
            <a:off x="9580549" y="1781749"/>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15" name="Billede 14">
            <a:extLst>
              <a:ext uri="{FF2B5EF4-FFF2-40B4-BE49-F238E27FC236}">
                <a16:creationId xmlns:a16="http://schemas.microsoft.com/office/drawing/2014/main" id="{745C4BE0-2AD6-7C86-E50A-1C26C2716637}"/>
              </a:ext>
            </a:extLst>
          </p:cNvPr>
          <p:cNvPicPr>
            <a:picLocks noChangeAspect="1"/>
          </p:cNvPicPr>
          <p:nvPr/>
        </p:nvPicPr>
        <p:blipFill>
          <a:blip r:embed="rId3"/>
          <a:stretch>
            <a:fillRect/>
          </a:stretch>
        </p:blipFill>
        <p:spPr>
          <a:xfrm>
            <a:off x="418675" y="2359716"/>
            <a:ext cx="3394051" cy="3457522"/>
          </a:xfrm>
          <a:prstGeom prst="rect">
            <a:avLst/>
          </a:prstGeom>
        </p:spPr>
      </p:pic>
      <p:pic>
        <p:nvPicPr>
          <p:cNvPr id="18" name="Billede 17">
            <a:extLst>
              <a:ext uri="{FF2B5EF4-FFF2-40B4-BE49-F238E27FC236}">
                <a16:creationId xmlns:a16="http://schemas.microsoft.com/office/drawing/2014/main" id="{513E630A-7F78-AABE-6548-CF092FB41AD1}"/>
              </a:ext>
            </a:extLst>
          </p:cNvPr>
          <p:cNvPicPr>
            <a:picLocks noChangeAspect="1"/>
          </p:cNvPicPr>
          <p:nvPr/>
        </p:nvPicPr>
        <p:blipFill>
          <a:blip r:embed="rId4"/>
          <a:stretch>
            <a:fillRect/>
          </a:stretch>
        </p:blipFill>
        <p:spPr>
          <a:xfrm>
            <a:off x="3991236" y="2359716"/>
            <a:ext cx="4258173" cy="3457522"/>
          </a:xfrm>
          <a:prstGeom prst="rect">
            <a:avLst/>
          </a:prstGeom>
        </p:spPr>
      </p:pic>
    </p:spTree>
    <p:extLst>
      <p:ext uri="{BB962C8B-B14F-4D97-AF65-F5344CB8AC3E}">
        <p14:creationId xmlns:p14="http://schemas.microsoft.com/office/powerpoint/2010/main" val="3761615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34021-6EDA-6FD7-162A-D22CAEE2C87D}"/>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C3C93FFD-0564-3B16-7A63-6F337F47826C}"/>
              </a:ext>
            </a:extLst>
          </p:cNvPr>
          <p:cNvSpPr>
            <a:spLocks noGrp="1"/>
          </p:cNvSpPr>
          <p:nvPr>
            <p:ph type="title"/>
          </p:nvPr>
        </p:nvSpPr>
        <p:spPr>
          <a:xfrm>
            <a:off x="838200" y="365126"/>
            <a:ext cx="10515600" cy="726776"/>
          </a:xfrm>
        </p:spPr>
        <p:txBody>
          <a:bodyPr>
            <a:normAutofit fontScale="90000"/>
          </a:bodyPr>
          <a:lstStyle/>
          <a:p>
            <a:r>
              <a:rPr lang="da-DK" dirty="0"/>
              <a:t>Test opsendinger af store </a:t>
            </a:r>
            <a:r>
              <a:rPr lang="da-DK" dirty="0" err="1"/>
              <a:t>sateliter</a:t>
            </a:r>
            <a:r>
              <a:rPr lang="da-DK" dirty="0"/>
              <a:t> fra </a:t>
            </a:r>
            <a:r>
              <a:rPr lang="da-DK" dirty="0" err="1"/>
              <a:t>SpaceXAI</a:t>
            </a:r>
            <a:endParaRPr lang="da-DK" dirty="0"/>
          </a:p>
        </p:txBody>
      </p:sp>
      <p:sp>
        <p:nvSpPr>
          <p:cNvPr id="8" name="Titel 1">
            <a:extLst>
              <a:ext uri="{FF2B5EF4-FFF2-40B4-BE49-F238E27FC236}">
                <a16:creationId xmlns:a16="http://schemas.microsoft.com/office/drawing/2014/main" id="{38F36FD1-7B69-40F5-EFB0-B5ACBCE5A952}"/>
              </a:ext>
            </a:extLst>
          </p:cNvPr>
          <p:cNvSpPr txBox="1">
            <a:spLocks/>
          </p:cNvSpPr>
          <p:nvPr/>
        </p:nvSpPr>
        <p:spPr>
          <a:xfrm>
            <a:off x="3034598" y="1845315"/>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sp>
        <p:nvSpPr>
          <p:cNvPr id="12" name="Titel 1">
            <a:extLst>
              <a:ext uri="{FF2B5EF4-FFF2-40B4-BE49-F238E27FC236}">
                <a16:creationId xmlns:a16="http://schemas.microsoft.com/office/drawing/2014/main" id="{A9E4C26F-AC00-048E-25E3-C6DB1EA7B61D}"/>
              </a:ext>
            </a:extLst>
          </p:cNvPr>
          <p:cNvSpPr txBox="1">
            <a:spLocks/>
          </p:cNvSpPr>
          <p:nvPr/>
        </p:nvSpPr>
        <p:spPr>
          <a:xfrm>
            <a:off x="7420581" y="1776389"/>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3" name="Billede 2">
            <a:extLst>
              <a:ext uri="{FF2B5EF4-FFF2-40B4-BE49-F238E27FC236}">
                <a16:creationId xmlns:a16="http://schemas.microsoft.com/office/drawing/2014/main" id="{BB29FCFE-959B-5588-EBA9-31D12B6C721E}"/>
              </a:ext>
            </a:extLst>
          </p:cNvPr>
          <p:cNvPicPr>
            <a:picLocks noChangeAspect="1"/>
          </p:cNvPicPr>
          <p:nvPr/>
        </p:nvPicPr>
        <p:blipFill>
          <a:blip r:embed="rId2"/>
          <a:stretch>
            <a:fillRect/>
          </a:stretch>
        </p:blipFill>
        <p:spPr>
          <a:xfrm>
            <a:off x="2242716" y="2311274"/>
            <a:ext cx="3634306" cy="3218779"/>
          </a:xfrm>
          <a:prstGeom prst="rect">
            <a:avLst/>
          </a:prstGeom>
        </p:spPr>
      </p:pic>
      <p:pic>
        <p:nvPicPr>
          <p:cNvPr id="6" name="Billede 5">
            <a:extLst>
              <a:ext uri="{FF2B5EF4-FFF2-40B4-BE49-F238E27FC236}">
                <a16:creationId xmlns:a16="http://schemas.microsoft.com/office/drawing/2014/main" id="{AB5F28B5-C7D8-6FDE-BAAC-ACF6361DD6BC}"/>
              </a:ext>
            </a:extLst>
          </p:cNvPr>
          <p:cNvPicPr>
            <a:picLocks noChangeAspect="1"/>
          </p:cNvPicPr>
          <p:nvPr/>
        </p:nvPicPr>
        <p:blipFill>
          <a:blip r:embed="rId3"/>
          <a:stretch>
            <a:fillRect/>
          </a:stretch>
        </p:blipFill>
        <p:spPr>
          <a:xfrm>
            <a:off x="6153237" y="2311274"/>
            <a:ext cx="3461588" cy="3218779"/>
          </a:xfrm>
          <a:prstGeom prst="rect">
            <a:avLst/>
          </a:prstGeom>
        </p:spPr>
      </p:pic>
    </p:spTree>
    <p:extLst>
      <p:ext uri="{BB962C8B-B14F-4D97-AF65-F5344CB8AC3E}">
        <p14:creationId xmlns:p14="http://schemas.microsoft.com/office/powerpoint/2010/main" val="2989327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FF766-B4EA-4565-D897-BAA536D5EEBC}"/>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5148272-D08C-F35E-73C2-4133895FD365}"/>
              </a:ext>
            </a:extLst>
          </p:cNvPr>
          <p:cNvSpPr>
            <a:spLocks noGrp="1"/>
          </p:cNvSpPr>
          <p:nvPr>
            <p:ph type="title"/>
          </p:nvPr>
        </p:nvSpPr>
        <p:spPr>
          <a:xfrm>
            <a:off x="838200" y="365126"/>
            <a:ext cx="10515600" cy="726776"/>
          </a:xfrm>
        </p:spPr>
        <p:txBody>
          <a:bodyPr>
            <a:normAutofit fontScale="90000"/>
          </a:bodyPr>
          <a:lstStyle/>
          <a:p>
            <a:r>
              <a:rPr lang="da-DK" dirty="0"/>
              <a:t>Test opsendinger af store </a:t>
            </a:r>
            <a:r>
              <a:rPr lang="da-DK" dirty="0" err="1"/>
              <a:t>sateliter</a:t>
            </a:r>
            <a:r>
              <a:rPr lang="da-DK" dirty="0"/>
              <a:t> fra </a:t>
            </a:r>
            <a:r>
              <a:rPr lang="da-DK" dirty="0" err="1"/>
              <a:t>SpaceXAI</a:t>
            </a:r>
            <a:endParaRPr lang="da-DK" dirty="0"/>
          </a:p>
        </p:txBody>
      </p:sp>
      <p:sp>
        <p:nvSpPr>
          <p:cNvPr id="8" name="Titel 1">
            <a:extLst>
              <a:ext uri="{FF2B5EF4-FFF2-40B4-BE49-F238E27FC236}">
                <a16:creationId xmlns:a16="http://schemas.microsoft.com/office/drawing/2014/main" id="{1E1CB866-0672-D647-1AC8-C25E2A9DC9E3}"/>
              </a:ext>
            </a:extLst>
          </p:cNvPr>
          <p:cNvSpPr txBox="1">
            <a:spLocks/>
          </p:cNvSpPr>
          <p:nvPr/>
        </p:nvSpPr>
        <p:spPr>
          <a:xfrm>
            <a:off x="1588747" y="1978094"/>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sp>
        <p:nvSpPr>
          <p:cNvPr id="12" name="Titel 1">
            <a:extLst>
              <a:ext uri="{FF2B5EF4-FFF2-40B4-BE49-F238E27FC236}">
                <a16:creationId xmlns:a16="http://schemas.microsoft.com/office/drawing/2014/main" id="{B66F51F5-C024-232B-6FFD-817E4FCC8FA1}"/>
              </a:ext>
            </a:extLst>
          </p:cNvPr>
          <p:cNvSpPr txBox="1">
            <a:spLocks/>
          </p:cNvSpPr>
          <p:nvPr/>
        </p:nvSpPr>
        <p:spPr>
          <a:xfrm>
            <a:off x="5660706" y="1978093"/>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pic>
        <p:nvPicPr>
          <p:cNvPr id="5" name="Billede 4">
            <a:extLst>
              <a:ext uri="{FF2B5EF4-FFF2-40B4-BE49-F238E27FC236}">
                <a16:creationId xmlns:a16="http://schemas.microsoft.com/office/drawing/2014/main" id="{547011C7-6CFF-7BAD-F4BC-060A9E87E3C3}"/>
              </a:ext>
            </a:extLst>
          </p:cNvPr>
          <p:cNvPicPr>
            <a:picLocks noChangeAspect="1"/>
          </p:cNvPicPr>
          <p:nvPr/>
        </p:nvPicPr>
        <p:blipFill>
          <a:blip r:embed="rId2"/>
          <a:stretch>
            <a:fillRect/>
          </a:stretch>
        </p:blipFill>
        <p:spPr>
          <a:xfrm>
            <a:off x="4607969" y="2616161"/>
            <a:ext cx="3520540" cy="3203374"/>
          </a:xfrm>
          <a:prstGeom prst="rect">
            <a:avLst/>
          </a:prstGeom>
        </p:spPr>
      </p:pic>
      <p:pic>
        <p:nvPicPr>
          <p:cNvPr id="9" name="Billede 8">
            <a:extLst>
              <a:ext uri="{FF2B5EF4-FFF2-40B4-BE49-F238E27FC236}">
                <a16:creationId xmlns:a16="http://schemas.microsoft.com/office/drawing/2014/main" id="{08F363A2-E68C-3757-014A-AA56124F2EF9}"/>
              </a:ext>
            </a:extLst>
          </p:cNvPr>
          <p:cNvPicPr>
            <a:picLocks noChangeAspect="1"/>
          </p:cNvPicPr>
          <p:nvPr/>
        </p:nvPicPr>
        <p:blipFill>
          <a:blip r:embed="rId3"/>
          <a:stretch>
            <a:fillRect/>
          </a:stretch>
        </p:blipFill>
        <p:spPr>
          <a:xfrm>
            <a:off x="403568" y="2616161"/>
            <a:ext cx="3886291" cy="3203374"/>
          </a:xfrm>
          <a:prstGeom prst="rect">
            <a:avLst/>
          </a:prstGeom>
        </p:spPr>
      </p:pic>
      <p:pic>
        <p:nvPicPr>
          <p:cNvPr id="11" name="Billede 10">
            <a:extLst>
              <a:ext uri="{FF2B5EF4-FFF2-40B4-BE49-F238E27FC236}">
                <a16:creationId xmlns:a16="http://schemas.microsoft.com/office/drawing/2014/main" id="{3B1CA0F9-2222-ED66-10CB-2CD01C563DF3}"/>
              </a:ext>
            </a:extLst>
          </p:cNvPr>
          <p:cNvPicPr>
            <a:picLocks noChangeAspect="1"/>
          </p:cNvPicPr>
          <p:nvPr/>
        </p:nvPicPr>
        <p:blipFill>
          <a:blip r:embed="rId4"/>
          <a:stretch>
            <a:fillRect/>
          </a:stretch>
        </p:blipFill>
        <p:spPr>
          <a:xfrm>
            <a:off x="8408734" y="2616161"/>
            <a:ext cx="2769157" cy="3203374"/>
          </a:xfrm>
          <a:prstGeom prst="rect">
            <a:avLst/>
          </a:prstGeom>
        </p:spPr>
      </p:pic>
      <p:sp>
        <p:nvSpPr>
          <p:cNvPr id="14" name="Titel 1">
            <a:extLst>
              <a:ext uri="{FF2B5EF4-FFF2-40B4-BE49-F238E27FC236}">
                <a16:creationId xmlns:a16="http://schemas.microsoft.com/office/drawing/2014/main" id="{E0734BB7-D15A-6AC7-2941-01C5E5194CE0}"/>
              </a:ext>
            </a:extLst>
          </p:cNvPr>
          <p:cNvSpPr txBox="1">
            <a:spLocks/>
          </p:cNvSpPr>
          <p:nvPr/>
        </p:nvSpPr>
        <p:spPr>
          <a:xfrm>
            <a:off x="9035346" y="2084543"/>
            <a:ext cx="1515932" cy="403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24. Juli 2026</a:t>
            </a:r>
          </a:p>
        </p:txBody>
      </p:sp>
    </p:spTree>
    <p:extLst>
      <p:ext uri="{BB962C8B-B14F-4D97-AF65-F5344CB8AC3E}">
        <p14:creationId xmlns:p14="http://schemas.microsoft.com/office/powerpoint/2010/main" val="3631203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D97E9-4AC3-6395-298F-95246311A30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17CAB46B-05F0-6C87-FDF5-40BB006820F0}"/>
              </a:ext>
            </a:extLst>
          </p:cNvPr>
          <p:cNvSpPr>
            <a:spLocks noGrp="1"/>
          </p:cNvSpPr>
          <p:nvPr>
            <p:ph type="title"/>
          </p:nvPr>
        </p:nvSpPr>
        <p:spPr/>
        <p:txBody>
          <a:bodyPr/>
          <a:lstStyle/>
          <a:p>
            <a:r>
              <a:rPr lang="da-DK" dirty="0"/>
              <a:t>Dette er en </a:t>
            </a:r>
            <a:r>
              <a:rPr lang="da-DK" dirty="0" err="1"/>
              <a:t>Tensor</a:t>
            </a:r>
            <a:r>
              <a:rPr lang="da-DK" dirty="0"/>
              <a:t> (simuleret neuron)</a:t>
            </a:r>
          </a:p>
        </p:txBody>
      </p:sp>
      <p:sp>
        <p:nvSpPr>
          <p:cNvPr id="11" name="Titel 7">
            <a:extLst>
              <a:ext uri="{FF2B5EF4-FFF2-40B4-BE49-F238E27FC236}">
                <a16:creationId xmlns:a16="http://schemas.microsoft.com/office/drawing/2014/main" id="{BFDE472A-DEA6-F1B9-80E2-8662BA75E910}"/>
              </a:ext>
            </a:extLst>
          </p:cNvPr>
          <p:cNvSpPr txBox="1">
            <a:spLocks/>
          </p:cNvSpPr>
          <p:nvPr/>
        </p:nvSpPr>
        <p:spPr>
          <a:xfrm>
            <a:off x="457199" y="5742709"/>
            <a:ext cx="10224655" cy="803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000" dirty="0"/>
              <a:t>Alle disse rækker af tal, sat sammen i en klods </a:t>
            </a:r>
          </a:p>
          <a:p>
            <a:r>
              <a:rPr lang="da-DK" sz="2000" dirty="0"/>
              <a:t>(Meget svært at lave beregninger på)</a:t>
            </a:r>
          </a:p>
        </p:txBody>
      </p:sp>
      <p:pic>
        <p:nvPicPr>
          <p:cNvPr id="13" name="Billede 12" descr="Et billede, der indeholder Farverigt, skærmbillede&#10;&#10;AI-genereret indhold kan være ukorrekt.">
            <a:extLst>
              <a:ext uri="{FF2B5EF4-FFF2-40B4-BE49-F238E27FC236}">
                <a16:creationId xmlns:a16="http://schemas.microsoft.com/office/drawing/2014/main" id="{EF96623D-006F-4384-27FC-DB7ABA7909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2483" y="1690688"/>
            <a:ext cx="4463934" cy="3719945"/>
          </a:xfrm>
          <a:prstGeom prst="rect">
            <a:avLst/>
          </a:prstGeom>
        </p:spPr>
      </p:pic>
      <p:pic>
        <p:nvPicPr>
          <p:cNvPr id="19" name="Billede 18">
            <a:extLst>
              <a:ext uri="{FF2B5EF4-FFF2-40B4-BE49-F238E27FC236}">
                <a16:creationId xmlns:a16="http://schemas.microsoft.com/office/drawing/2014/main" id="{73203734-3D14-8D7F-69D3-0C83A72CA735}"/>
              </a:ext>
            </a:extLst>
          </p:cNvPr>
          <p:cNvPicPr>
            <a:picLocks noChangeAspect="1"/>
          </p:cNvPicPr>
          <p:nvPr/>
        </p:nvPicPr>
        <p:blipFill>
          <a:blip r:embed="rId4"/>
          <a:stretch>
            <a:fillRect/>
          </a:stretch>
        </p:blipFill>
        <p:spPr>
          <a:xfrm>
            <a:off x="964019" y="1452372"/>
            <a:ext cx="4069887" cy="4196576"/>
          </a:xfrm>
          <a:prstGeom prst="rect">
            <a:avLst/>
          </a:prstGeom>
        </p:spPr>
      </p:pic>
    </p:spTree>
    <p:extLst>
      <p:ext uri="{BB962C8B-B14F-4D97-AF65-F5344CB8AC3E}">
        <p14:creationId xmlns:p14="http://schemas.microsoft.com/office/powerpoint/2010/main" val="3816707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7E970-59DA-92A8-A702-64C2EB1659D2}"/>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89828A5F-E12B-ABE1-701B-9502FC2FDC40}"/>
              </a:ext>
            </a:extLst>
          </p:cNvPr>
          <p:cNvSpPr txBox="1">
            <a:spLocks/>
          </p:cNvSpPr>
          <p:nvPr/>
        </p:nvSpPr>
        <p:spPr>
          <a:xfrm>
            <a:off x="1424442" y="528230"/>
            <a:ext cx="9571332" cy="54699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dirty="0"/>
              <a:t>Så hvad skal vi bruge alt det kunstig intelligens til?</a:t>
            </a:r>
          </a:p>
        </p:txBody>
      </p:sp>
      <p:sp>
        <p:nvSpPr>
          <p:cNvPr id="3" name="Titel 1">
            <a:extLst>
              <a:ext uri="{FF2B5EF4-FFF2-40B4-BE49-F238E27FC236}">
                <a16:creationId xmlns:a16="http://schemas.microsoft.com/office/drawing/2014/main" id="{0DAADFAF-E4C6-08C8-2DCB-F9DA1FFE4D7A}"/>
              </a:ext>
            </a:extLst>
          </p:cNvPr>
          <p:cNvSpPr txBox="1">
            <a:spLocks/>
          </p:cNvSpPr>
          <p:nvPr/>
        </p:nvSpPr>
        <p:spPr>
          <a:xfrm>
            <a:off x="894199" y="1252225"/>
            <a:ext cx="8571449" cy="44332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noProof="0" dirty="0"/>
              <a:t>1 - Hjælpe os med at lave teknisk kompliceret digitalt arbejde.</a:t>
            </a:r>
          </a:p>
        </p:txBody>
      </p:sp>
      <p:sp>
        <p:nvSpPr>
          <p:cNvPr id="2" name="Titel 1">
            <a:extLst>
              <a:ext uri="{FF2B5EF4-FFF2-40B4-BE49-F238E27FC236}">
                <a16:creationId xmlns:a16="http://schemas.microsoft.com/office/drawing/2014/main" id="{1FFAF27A-CD42-2499-4B29-D3F22B822A27}"/>
              </a:ext>
            </a:extLst>
          </p:cNvPr>
          <p:cNvSpPr txBox="1">
            <a:spLocks/>
          </p:cNvSpPr>
          <p:nvPr/>
        </p:nvSpPr>
        <p:spPr>
          <a:xfrm>
            <a:off x="894199" y="1752461"/>
            <a:ext cx="5352380" cy="39161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noProof="0" dirty="0"/>
              <a:t>2 - Aflaste os i digitale rutine opgaver.</a:t>
            </a:r>
          </a:p>
        </p:txBody>
      </p:sp>
      <p:sp>
        <p:nvSpPr>
          <p:cNvPr id="5" name="Titel 1">
            <a:extLst>
              <a:ext uri="{FF2B5EF4-FFF2-40B4-BE49-F238E27FC236}">
                <a16:creationId xmlns:a16="http://schemas.microsoft.com/office/drawing/2014/main" id="{66782602-00A2-F737-5BEA-2E338CC5178A}"/>
              </a:ext>
            </a:extLst>
          </p:cNvPr>
          <p:cNvSpPr txBox="1">
            <a:spLocks/>
          </p:cNvSpPr>
          <p:nvPr/>
        </p:nvSpPr>
        <p:spPr>
          <a:xfrm>
            <a:off x="894199" y="2200989"/>
            <a:ext cx="9354127" cy="41378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noProof="0" dirty="0"/>
              <a:t>3 - Forklare os om ting, som vi gerne vil blive klogere på</a:t>
            </a:r>
          </a:p>
        </p:txBody>
      </p:sp>
      <p:sp>
        <p:nvSpPr>
          <p:cNvPr id="6" name="Titel 1">
            <a:extLst>
              <a:ext uri="{FF2B5EF4-FFF2-40B4-BE49-F238E27FC236}">
                <a16:creationId xmlns:a16="http://schemas.microsoft.com/office/drawing/2014/main" id="{67DD2CA6-4C15-B132-8706-38E7E1307CD6}"/>
              </a:ext>
            </a:extLst>
          </p:cNvPr>
          <p:cNvSpPr txBox="1">
            <a:spLocks/>
          </p:cNvSpPr>
          <p:nvPr/>
        </p:nvSpPr>
        <p:spPr>
          <a:xfrm>
            <a:off x="894199" y="2460374"/>
            <a:ext cx="10876305" cy="6899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600" noProof="0" dirty="0"/>
              <a:t>4 - Hjælpe os med skriveopgaver (hurtigere, bedre, forskellige sprog)</a:t>
            </a:r>
          </a:p>
        </p:txBody>
      </p:sp>
      <p:sp>
        <p:nvSpPr>
          <p:cNvPr id="7" name="Titel 1">
            <a:extLst>
              <a:ext uri="{FF2B5EF4-FFF2-40B4-BE49-F238E27FC236}">
                <a16:creationId xmlns:a16="http://schemas.microsoft.com/office/drawing/2014/main" id="{06AEE41B-C25A-0E01-C338-A276E475C99A}"/>
              </a:ext>
            </a:extLst>
          </p:cNvPr>
          <p:cNvSpPr txBox="1">
            <a:spLocks/>
          </p:cNvSpPr>
          <p:nvPr/>
        </p:nvSpPr>
        <p:spPr>
          <a:xfrm>
            <a:off x="894199" y="2874154"/>
            <a:ext cx="7179172" cy="7393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600" noProof="0" dirty="0"/>
          </a:p>
          <a:p>
            <a:r>
              <a:rPr lang="da-DK" sz="2600" dirty="0"/>
              <a:t>5 - Fungere som vores personlige digitale assistent, der kan udfører handlinger på vores PC</a:t>
            </a:r>
            <a:endParaRPr lang="da-DK" sz="2600" noProof="0" dirty="0"/>
          </a:p>
        </p:txBody>
      </p:sp>
      <p:sp>
        <p:nvSpPr>
          <p:cNvPr id="8" name="Titel 1">
            <a:extLst>
              <a:ext uri="{FF2B5EF4-FFF2-40B4-BE49-F238E27FC236}">
                <a16:creationId xmlns:a16="http://schemas.microsoft.com/office/drawing/2014/main" id="{A5BC0F0A-A689-A83E-A654-FCA7CBCCBEC2}"/>
              </a:ext>
            </a:extLst>
          </p:cNvPr>
          <p:cNvSpPr txBox="1">
            <a:spLocks/>
          </p:cNvSpPr>
          <p:nvPr/>
        </p:nvSpPr>
        <p:spPr>
          <a:xfrm>
            <a:off x="894198" y="3654846"/>
            <a:ext cx="11264105" cy="7922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600" dirty="0"/>
              <a:t>6</a:t>
            </a:r>
            <a:r>
              <a:rPr lang="da-DK" sz="2600" noProof="0" dirty="0"/>
              <a:t> - Læse dokumenter lynhurtigt og give resumé, samt finde supplerende information</a:t>
            </a:r>
          </a:p>
        </p:txBody>
      </p:sp>
      <p:sp>
        <p:nvSpPr>
          <p:cNvPr id="9" name="Titel 1">
            <a:extLst>
              <a:ext uri="{FF2B5EF4-FFF2-40B4-BE49-F238E27FC236}">
                <a16:creationId xmlns:a16="http://schemas.microsoft.com/office/drawing/2014/main" id="{B913DAF1-96D9-FB00-A95E-A99B2DF17418}"/>
              </a:ext>
            </a:extLst>
          </p:cNvPr>
          <p:cNvSpPr txBox="1">
            <a:spLocks/>
          </p:cNvSpPr>
          <p:nvPr/>
        </p:nvSpPr>
        <p:spPr>
          <a:xfrm>
            <a:off x="894199" y="4333549"/>
            <a:ext cx="10266995" cy="833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2600" dirty="0"/>
              <a:t>7 - Fungere som sparringspartner om, hvordan vi bedre organisere og løser vores arbejdsopgaver </a:t>
            </a:r>
            <a:endParaRPr lang="da-DK" sz="2600" noProof="0" dirty="0"/>
          </a:p>
        </p:txBody>
      </p:sp>
    </p:spTree>
    <p:extLst>
      <p:ext uri="{BB962C8B-B14F-4D97-AF65-F5344CB8AC3E}">
        <p14:creationId xmlns:p14="http://schemas.microsoft.com/office/powerpoint/2010/main" val="131304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B8FCF49-5384-08F9-FFEE-9FC6E9784AAC}"/>
              </a:ext>
            </a:extLst>
          </p:cNvPr>
          <p:cNvSpPr>
            <a:spLocks noGrp="1"/>
          </p:cNvSpPr>
          <p:nvPr>
            <p:ph idx="1"/>
          </p:nvPr>
        </p:nvSpPr>
        <p:spPr>
          <a:xfrm>
            <a:off x="731520" y="260985"/>
            <a:ext cx="10515600" cy="958215"/>
          </a:xfrm>
        </p:spPr>
        <p:txBody>
          <a:bodyPr>
            <a:normAutofit/>
          </a:bodyPr>
          <a:lstStyle/>
          <a:p>
            <a:pPr marL="0" indent="0">
              <a:buNone/>
            </a:pPr>
            <a:r>
              <a:rPr lang="da-DK" dirty="0"/>
              <a:t>Special bygget elektronik til </a:t>
            </a:r>
            <a:r>
              <a:rPr lang="da-DK" dirty="0" err="1"/>
              <a:t>Tensor</a:t>
            </a:r>
            <a:r>
              <a:rPr lang="da-DK" dirty="0"/>
              <a:t> beregninger (AI chip)</a:t>
            </a:r>
          </a:p>
        </p:txBody>
      </p:sp>
      <p:pic>
        <p:nvPicPr>
          <p:cNvPr id="4" name="Billede 3">
            <a:extLst>
              <a:ext uri="{FF2B5EF4-FFF2-40B4-BE49-F238E27FC236}">
                <a16:creationId xmlns:a16="http://schemas.microsoft.com/office/drawing/2014/main" id="{5775DB75-2D13-8753-E297-65994DF3A99D}"/>
              </a:ext>
            </a:extLst>
          </p:cNvPr>
          <p:cNvPicPr>
            <a:picLocks noChangeAspect="1"/>
          </p:cNvPicPr>
          <p:nvPr/>
        </p:nvPicPr>
        <p:blipFill>
          <a:blip r:embed="rId2"/>
          <a:stretch>
            <a:fillRect/>
          </a:stretch>
        </p:blipFill>
        <p:spPr>
          <a:xfrm>
            <a:off x="731520" y="1341434"/>
            <a:ext cx="6723397" cy="5386278"/>
          </a:xfrm>
          <a:prstGeom prst="rect">
            <a:avLst/>
          </a:prstGeom>
        </p:spPr>
      </p:pic>
      <p:sp>
        <p:nvSpPr>
          <p:cNvPr id="7" name="Pladsholder til indhold 2">
            <a:extLst>
              <a:ext uri="{FF2B5EF4-FFF2-40B4-BE49-F238E27FC236}">
                <a16:creationId xmlns:a16="http://schemas.microsoft.com/office/drawing/2014/main" id="{BCFEF1AC-23A5-518B-2316-B5365CC1AAB5}"/>
              </a:ext>
            </a:extLst>
          </p:cNvPr>
          <p:cNvSpPr txBox="1">
            <a:spLocks/>
          </p:cNvSpPr>
          <p:nvPr/>
        </p:nvSpPr>
        <p:spPr>
          <a:xfrm>
            <a:off x="6445655" y="1317251"/>
            <a:ext cx="2811781" cy="5381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2000" dirty="0" err="1"/>
              <a:t>Tensor</a:t>
            </a:r>
            <a:r>
              <a:rPr lang="da-DK" sz="2000" dirty="0"/>
              <a:t> ~ Neuron</a:t>
            </a:r>
          </a:p>
          <a:p>
            <a:pPr marL="0" indent="0">
              <a:buFont typeface="Arial" panose="020B0604020202020204" pitchFamily="34" charset="0"/>
              <a:buNone/>
            </a:pPr>
            <a:endParaRPr lang="da-DK" dirty="0"/>
          </a:p>
        </p:txBody>
      </p:sp>
      <p:pic>
        <p:nvPicPr>
          <p:cNvPr id="9" name="Billede 8">
            <a:extLst>
              <a:ext uri="{FF2B5EF4-FFF2-40B4-BE49-F238E27FC236}">
                <a16:creationId xmlns:a16="http://schemas.microsoft.com/office/drawing/2014/main" id="{5098D7B6-0887-F811-6745-74BF8CBC9A43}"/>
              </a:ext>
            </a:extLst>
          </p:cNvPr>
          <p:cNvPicPr>
            <a:picLocks noChangeAspect="1"/>
          </p:cNvPicPr>
          <p:nvPr/>
        </p:nvPicPr>
        <p:blipFill>
          <a:blip r:embed="rId3"/>
          <a:stretch>
            <a:fillRect/>
          </a:stretch>
        </p:blipFill>
        <p:spPr>
          <a:xfrm>
            <a:off x="8591550" y="1269479"/>
            <a:ext cx="2848073" cy="1045083"/>
          </a:xfrm>
          <a:prstGeom prst="rect">
            <a:avLst/>
          </a:prstGeom>
        </p:spPr>
      </p:pic>
      <p:sp>
        <p:nvSpPr>
          <p:cNvPr id="10" name="Rektangel: afrundede hjørner 9">
            <a:extLst>
              <a:ext uri="{FF2B5EF4-FFF2-40B4-BE49-F238E27FC236}">
                <a16:creationId xmlns:a16="http://schemas.microsoft.com/office/drawing/2014/main" id="{4A10D8A2-B18A-432E-9BFD-90C62E91A84A}"/>
              </a:ext>
            </a:extLst>
          </p:cNvPr>
          <p:cNvSpPr/>
          <p:nvPr/>
        </p:nvSpPr>
        <p:spPr>
          <a:xfrm>
            <a:off x="6445654" y="1290389"/>
            <a:ext cx="1988821" cy="372529"/>
          </a:xfrm>
          <a:prstGeom prst="roundRect">
            <a:avLst/>
          </a:prstGeom>
          <a:noFill/>
          <a:ln cap="sq">
            <a:solidFill>
              <a:srgbClr val="FF0000">
                <a:alpha val="50000"/>
              </a:srgbClr>
            </a:solidFill>
            <a:miter lim="800000"/>
          </a:ln>
          <a:effectLst>
            <a:outerShdw blurRad="50800" dist="50800" dir="5400000" algn="ctr" rotWithShape="0">
              <a:srgbClr val="FFFF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2" name="Lige pilforbindelse 11">
            <a:extLst>
              <a:ext uri="{FF2B5EF4-FFF2-40B4-BE49-F238E27FC236}">
                <a16:creationId xmlns:a16="http://schemas.microsoft.com/office/drawing/2014/main" id="{D3C3B35E-A6CA-8099-9E2A-B132D75A6E61}"/>
              </a:ext>
            </a:extLst>
          </p:cNvPr>
          <p:cNvCxnSpPr>
            <a:cxnSpLocks/>
          </p:cNvCxnSpPr>
          <p:nvPr/>
        </p:nvCxnSpPr>
        <p:spPr>
          <a:xfrm>
            <a:off x="8491538" y="1662918"/>
            <a:ext cx="1419225" cy="398926"/>
          </a:xfrm>
          <a:prstGeom prst="straightConnector1">
            <a:avLst/>
          </a:prstGeom>
          <a:ln>
            <a:solidFill>
              <a:schemeClr val="accent2">
                <a:lumMod val="75000"/>
                <a:alpha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17" name="Billede 16">
            <a:extLst>
              <a:ext uri="{FF2B5EF4-FFF2-40B4-BE49-F238E27FC236}">
                <a16:creationId xmlns:a16="http://schemas.microsoft.com/office/drawing/2014/main" id="{A6A5226D-9537-7198-E4ED-9E386CE7F72C}"/>
              </a:ext>
            </a:extLst>
          </p:cNvPr>
          <p:cNvPicPr>
            <a:picLocks noChangeAspect="1"/>
          </p:cNvPicPr>
          <p:nvPr/>
        </p:nvPicPr>
        <p:blipFill>
          <a:blip r:embed="rId4"/>
          <a:stretch>
            <a:fillRect/>
          </a:stretch>
        </p:blipFill>
        <p:spPr>
          <a:xfrm>
            <a:off x="8591550" y="4343815"/>
            <a:ext cx="3424715" cy="2253200"/>
          </a:xfrm>
          <a:prstGeom prst="rect">
            <a:avLst/>
          </a:prstGeom>
        </p:spPr>
      </p:pic>
      <p:sp>
        <p:nvSpPr>
          <p:cNvPr id="18" name="Pladsholder til indhold 2">
            <a:extLst>
              <a:ext uri="{FF2B5EF4-FFF2-40B4-BE49-F238E27FC236}">
                <a16:creationId xmlns:a16="http://schemas.microsoft.com/office/drawing/2014/main" id="{D8437983-CFB1-BE63-F89C-CD02FE2BC735}"/>
              </a:ext>
            </a:extLst>
          </p:cNvPr>
          <p:cNvSpPr txBox="1">
            <a:spLocks/>
          </p:cNvSpPr>
          <p:nvPr/>
        </p:nvSpPr>
        <p:spPr>
          <a:xfrm>
            <a:off x="7259325" y="5133945"/>
            <a:ext cx="1312664" cy="4119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2000" dirty="0"/>
              <a:t>~300 watt</a:t>
            </a:r>
          </a:p>
          <a:p>
            <a:pPr marL="0" indent="0">
              <a:buFont typeface="Arial" panose="020B0604020202020204" pitchFamily="34" charset="0"/>
              <a:buNone/>
            </a:pPr>
            <a:endParaRPr lang="da-DK" dirty="0"/>
          </a:p>
        </p:txBody>
      </p:sp>
      <p:sp>
        <p:nvSpPr>
          <p:cNvPr id="19" name="Rektangel: afrundede hjørner 18">
            <a:extLst>
              <a:ext uri="{FF2B5EF4-FFF2-40B4-BE49-F238E27FC236}">
                <a16:creationId xmlns:a16="http://schemas.microsoft.com/office/drawing/2014/main" id="{752D4063-F87B-08D2-8677-E9CC11B4B190}"/>
              </a:ext>
            </a:extLst>
          </p:cNvPr>
          <p:cNvSpPr/>
          <p:nvPr/>
        </p:nvSpPr>
        <p:spPr>
          <a:xfrm>
            <a:off x="7256476" y="5133945"/>
            <a:ext cx="1381116" cy="342995"/>
          </a:xfrm>
          <a:prstGeom prst="roundRect">
            <a:avLst/>
          </a:prstGeom>
          <a:noFill/>
          <a:ln cap="sq">
            <a:solidFill>
              <a:srgbClr val="FF0000">
                <a:alpha val="50000"/>
              </a:srgbClr>
            </a:solidFill>
            <a:miter lim="800000"/>
          </a:ln>
          <a:effectLst>
            <a:outerShdw blurRad="50800" dist="50800" dir="5400000" algn="ctr" rotWithShape="0">
              <a:srgbClr val="FFFF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20" name="Lige pilforbindelse 19">
            <a:extLst>
              <a:ext uri="{FF2B5EF4-FFF2-40B4-BE49-F238E27FC236}">
                <a16:creationId xmlns:a16="http://schemas.microsoft.com/office/drawing/2014/main" id="{8E9FD0C2-797B-868D-6A70-2C0927A7214A}"/>
              </a:ext>
            </a:extLst>
          </p:cNvPr>
          <p:cNvCxnSpPr>
            <a:cxnSpLocks/>
          </p:cNvCxnSpPr>
          <p:nvPr/>
        </p:nvCxnSpPr>
        <p:spPr>
          <a:xfrm>
            <a:off x="8739188" y="5391150"/>
            <a:ext cx="1012626" cy="285756"/>
          </a:xfrm>
          <a:prstGeom prst="straightConnector1">
            <a:avLst/>
          </a:prstGeom>
          <a:ln>
            <a:solidFill>
              <a:schemeClr val="accent2">
                <a:lumMod val="75000"/>
                <a:alpha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31" name="Billede 30">
            <a:extLst>
              <a:ext uri="{FF2B5EF4-FFF2-40B4-BE49-F238E27FC236}">
                <a16:creationId xmlns:a16="http://schemas.microsoft.com/office/drawing/2014/main" id="{B6BFB888-B65D-AD6B-B5A2-26A710AA2BC8}"/>
              </a:ext>
            </a:extLst>
          </p:cNvPr>
          <p:cNvPicPr>
            <a:picLocks noChangeAspect="1"/>
          </p:cNvPicPr>
          <p:nvPr/>
        </p:nvPicPr>
        <p:blipFill>
          <a:blip r:embed="rId5"/>
          <a:stretch>
            <a:fillRect/>
          </a:stretch>
        </p:blipFill>
        <p:spPr>
          <a:xfrm>
            <a:off x="7750277" y="3201712"/>
            <a:ext cx="4003074" cy="1045083"/>
          </a:xfrm>
          <a:prstGeom prst="rect">
            <a:avLst/>
          </a:prstGeom>
        </p:spPr>
      </p:pic>
      <p:sp>
        <p:nvSpPr>
          <p:cNvPr id="32" name="Pladsholder til indhold 2">
            <a:extLst>
              <a:ext uri="{FF2B5EF4-FFF2-40B4-BE49-F238E27FC236}">
                <a16:creationId xmlns:a16="http://schemas.microsoft.com/office/drawing/2014/main" id="{21970244-0FC9-533A-E2B6-DACAA1D8BB07}"/>
              </a:ext>
            </a:extLst>
          </p:cNvPr>
          <p:cNvSpPr txBox="1">
            <a:spLocks/>
          </p:cNvSpPr>
          <p:nvPr/>
        </p:nvSpPr>
        <p:spPr>
          <a:xfrm>
            <a:off x="7231701" y="2591916"/>
            <a:ext cx="2811781" cy="53816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2000" dirty="0"/>
              <a:t>456 separate maskiner til håndtering af ”neuron-beregninger”  </a:t>
            </a:r>
          </a:p>
          <a:p>
            <a:pPr marL="0" indent="0">
              <a:buFont typeface="Arial" panose="020B0604020202020204" pitchFamily="34" charset="0"/>
              <a:buNone/>
            </a:pPr>
            <a:endParaRPr lang="da-DK" dirty="0"/>
          </a:p>
        </p:txBody>
      </p:sp>
      <p:sp>
        <p:nvSpPr>
          <p:cNvPr id="33" name="Rektangel: afrundede hjørner 32">
            <a:extLst>
              <a:ext uri="{FF2B5EF4-FFF2-40B4-BE49-F238E27FC236}">
                <a16:creationId xmlns:a16="http://schemas.microsoft.com/office/drawing/2014/main" id="{1F649F1F-DE23-7623-1206-ED6E64521469}"/>
              </a:ext>
            </a:extLst>
          </p:cNvPr>
          <p:cNvSpPr/>
          <p:nvPr/>
        </p:nvSpPr>
        <p:spPr>
          <a:xfrm>
            <a:off x="7231700" y="2565054"/>
            <a:ext cx="2736213" cy="372529"/>
          </a:xfrm>
          <a:prstGeom prst="roundRect">
            <a:avLst/>
          </a:prstGeom>
          <a:noFill/>
          <a:ln cap="sq">
            <a:solidFill>
              <a:srgbClr val="FF0000">
                <a:alpha val="50000"/>
              </a:srgbClr>
            </a:solidFill>
            <a:miter lim="800000"/>
          </a:ln>
          <a:effectLst>
            <a:outerShdw blurRad="50800" dist="50800" dir="5400000" algn="ctr" rotWithShape="0">
              <a:srgbClr val="FFFF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34" name="Lige pilforbindelse 33">
            <a:extLst>
              <a:ext uri="{FF2B5EF4-FFF2-40B4-BE49-F238E27FC236}">
                <a16:creationId xmlns:a16="http://schemas.microsoft.com/office/drawing/2014/main" id="{285DE843-DD89-C8A5-AE0E-4CFFC070AEDB}"/>
              </a:ext>
            </a:extLst>
          </p:cNvPr>
          <p:cNvCxnSpPr>
            <a:cxnSpLocks/>
          </p:cNvCxnSpPr>
          <p:nvPr/>
        </p:nvCxnSpPr>
        <p:spPr>
          <a:xfrm>
            <a:off x="8848725" y="2979125"/>
            <a:ext cx="1119188" cy="702844"/>
          </a:xfrm>
          <a:prstGeom prst="straightConnector1">
            <a:avLst/>
          </a:prstGeom>
          <a:ln>
            <a:solidFill>
              <a:schemeClr val="accent2">
                <a:lumMod val="75000"/>
                <a:alpha val="5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4605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B8FCF49-5384-08F9-FFEE-9FC6E9784AAC}"/>
              </a:ext>
            </a:extLst>
          </p:cNvPr>
          <p:cNvSpPr>
            <a:spLocks noGrp="1"/>
          </p:cNvSpPr>
          <p:nvPr>
            <p:ph idx="1"/>
          </p:nvPr>
        </p:nvSpPr>
        <p:spPr>
          <a:xfrm>
            <a:off x="731520" y="260985"/>
            <a:ext cx="10515600" cy="958215"/>
          </a:xfrm>
        </p:spPr>
        <p:txBody>
          <a:bodyPr>
            <a:normAutofit/>
          </a:bodyPr>
          <a:lstStyle/>
          <a:p>
            <a:pPr marL="0" indent="0">
              <a:buNone/>
            </a:pPr>
            <a:r>
              <a:rPr lang="da-DK" dirty="0"/>
              <a:t>Sammensætning af chips til ”Rack standardstørrelse”</a:t>
            </a:r>
          </a:p>
        </p:txBody>
      </p:sp>
      <p:pic>
        <p:nvPicPr>
          <p:cNvPr id="9" name="Billede 8">
            <a:extLst>
              <a:ext uri="{FF2B5EF4-FFF2-40B4-BE49-F238E27FC236}">
                <a16:creationId xmlns:a16="http://schemas.microsoft.com/office/drawing/2014/main" id="{2FA7B81A-B0CB-59A5-F045-A65F442082EF}"/>
              </a:ext>
            </a:extLst>
          </p:cNvPr>
          <p:cNvPicPr>
            <a:picLocks noChangeAspect="1"/>
          </p:cNvPicPr>
          <p:nvPr/>
        </p:nvPicPr>
        <p:blipFill>
          <a:blip r:embed="rId2"/>
          <a:stretch>
            <a:fillRect/>
          </a:stretch>
        </p:blipFill>
        <p:spPr>
          <a:xfrm>
            <a:off x="1086326" y="1317513"/>
            <a:ext cx="9815513" cy="4931089"/>
          </a:xfrm>
          <a:prstGeom prst="rect">
            <a:avLst/>
          </a:prstGeom>
        </p:spPr>
      </p:pic>
      <p:pic>
        <p:nvPicPr>
          <p:cNvPr id="11" name="Billede 10">
            <a:extLst>
              <a:ext uri="{FF2B5EF4-FFF2-40B4-BE49-F238E27FC236}">
                <a16:creationId xmlns:a16="http://schemas.microsoft.com/office/drawing/2014/main" id="{64395E55-EB40-3CFA-7956-99F3679F398B}"/>
              </a:ext>
            </a:extLst>
          </p:cNvPr>
          <p:cNvPicPr>
            <a:picLocks noChangeAspect="1"/>
          </p:cNvPicPr>
          <p:nvPr/>
        </p:nvPicPr>
        <p:blipFill>
          <a:blip r:embed="rId3"/>
          <a:stretch>
            <a:fillRect/>
          </a:stretch>
        </p:blipFill>
        <p:spPr>
          <a:xfrm>
            <a:off x="8052317" y="733426"/>
            <a:ext cx="3971789" cy="2803413"/>
          </a:xfrm>
          <a:prstGeom prst="rect">
            <a:avLst/>
          </a:prstGeom>
        </p:spPr>
      </p:pic>
    </p:spTree>
    <p:extLst>
      <p:ext uri="{BB962C8B-B14F-4D97-AF65-F5344CB8AC3E}">
        <p14:creationId xmlns:p14="http://schemas.microsoft.com/office/powerpoint/2010/main" val="4207098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B8FCF49-5384-08F9-FFEE-9FC6E9784AAC}"/>
              </a:ext>
            </a:extLst>
          </p:cNvPr>
          <p:cNvSpPr>
            <a:spLocks noGrp="1"/>
          </p:cNvSpPr>
          <p:nvPr>
            <p:ph idx="1"/>
          </p:nvPr>
        </p:nvSpPr>
        <p:spPr>
          <a:xfrm>
            <a:off x="731520" y="260985"/>
            <a:ext cx="10515600" cy="958215"/>
          </a:xfrm>
        </p:spPr>
        <p:txBody>
          <a:bodyPr>
            <a:normAutofit/>
          </a:bodyPr>
          <a:lstStyle/>
          <a:p>
            <a:pPr marL="0" indent="0">
              <a:buNone/>
            </a:pPr>
            <a:r>
              <a:rPr lang="da-DK" dirty="0"/>
              <a:t>Et Rack modul</a:t>
            </a:r>
          </a:p>
        </p:txBody>
      </p:sp>
      <p:pic>
        <p:nvPicPr>
          <p:cNvPr id="6" name="Billede 5">
            <a:extLst>
              <a:ext uri="{FF2B5EF4-FFF2-40B4-BE49-F238E27FC236}">
                <a16:creationId xmlns:a16="http://schemas.microsoft.com/office/drawing/2014/main" id="{4FD04E7F-CAA4-53B7-23AF-178FD299406F}"/>
              </a:ext>
            </a:extLst>
          </p:cNvPr>
          <p:cNvPicPr>
            <a:picLocks noChangeAspect="1"/>
          </p:cNvPicPr>
          <p:nvPr/>
        </p:nvPicPr>
        <p:blipFill>
          <a:blip r:embed="rId2"/>
          <a:stretch>
            <a:fillRect/>
          </a:stretch>
        </p:blipFill>
        <p:spPr>
          <a:xfrm>
            <a:off x="2398049" y="1361640"/>
            <a:ext cx="7182542" cy="5129648"/>
          </a:xfrm>
          <a:prstGeom prst="rect">
            <a:avLst/>
          </a:prstGeom>
        </p:spPr>
      </p:pic>
      <p:sp>
        <p:nvSpPr>
          <p:cNvPr id="8" name="Rektangel: afrundede hjørner 7">
            <a:extLst>
              <a:ext uri="{FF2B5EF4-FFF2-40B4-BE49-F238E27FC236}">
                <a16:creationId xmlns:a16="http://schemas.microsoft.com/office/drawing/2014/main" id="{F475E9AD-238B-09C4-A253-252BEC6EBA36}"/>
              </a:ext>
            </a:extLst>
          </p:cNvPr>
          <p:cNvSpPr/>
          <p:nvPr/>
        </p:nvSpPr>
        <p:spPr>
          <a:xfrm>
            <a:off x="6470678" y="2919991"/>
            <a:ext cx="3323273" cy="2095749"/>
          </a:xfrm>
          <a:prstGeom prst="roundRect">
            <a:avLst/>
          </a:prstGeom>
          <a:noFill/>
          <a:ln cap="sq">
            <a:solidFill>
              <a:srgbClr val="FF0000">
                <a:alpha val="50000"/>
              </a:srgbClr>
            </a:solidFill>
            <a:miter lim="800000"/>
          </a:ln>
          <a:effectLst>
            <a:outerShdw blurRad="50800" dist="50800" dir="5400000" algn="ctr" rotWithShape="0">
              <a:srgbClr val="FFFF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244398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B8FCF49-5384-08F9-FFEE-9FC6E9784AAC}"/>
              </a:ext>
            </a:extLst>
          </p:cNvPr>
          <p:cNvSpPr>
            <a:spLocks noGrp="1"/>
          </p:cNvSpPr>
          <p:nvPr>
            <p:ph idx="1"/>
          </p:nvPr>
        </p:nvSpPr>
        <p:spPr>
          <a:xfrm>
            <a:off x="1026905" y="321079"/>
            <a:ext cx="6979672" cy="823780"/>
          </a:xfrm>
        </p:spPr>
        <p:txBody>
          <a:bodyPr>
            <a:normAutofit/>
          </a:bodyPr>
          <a:lstStyle/>
          <a:p>
            <a:pPr marL="0" indent="0">
              <a:buNone/>
            </a:pPr>
            <a:r>
              <a:rPr lang="da-DK" dirty="0"/>
              <a:t>Rigtig mange Racks.!</a:t>
            </a:r>
          </a:p>
          <a:p>
            <a:pPr marL="0" indent="0">
              <a:buNone/>
            </a:pPr>
            <a:endParaRPr lang="da-DK" dirty="0"/>
          </a:p>
          <a:p>
            <a:pPr marL="0" indent="0">
              <a:buNone/>
            </a:pPr>
            <a:endParaRPr lang="da-DK" dirty="0"/>
          </a:p>
        </p:txBody>
      </p:sp>
      <p:pic>
        <p:nvPicPr>
          <p:cNvPr id="7" name="Billede 6">
            <a:extLst>
              <a:ext uri="{FF2B5EF4-FFF2-40B4-BE49-F238E27FC236}">
                <a16:creationId xmlns:a16="http://schemas.microsoft.com/office/drawing/2014/main" id="{3003D5D2-261C-AC42-F174-BFC4418402F4}"/>
              </a:ext>
            </a:extLst>
          </p:cNvPr>
          <p:cNvPicPr>
            <a:picLocks noChangeAspect="1"/>
          </p:cNvPicPr>
          <p:nvPr/>
        </p:nvPicPr>
        <p:blipFill>
          <a:blip r:embed="rId2"/>
          <a:stretch>
            <a:fillRect/>
          </a:stretch>
        </p:blipFill>
        <p:spPr>
          <a:xfrm>
            <a:off x="409575" y="1320553"/>
            <a:ext cx="11372850" cy="5537447"/>
          </a:xfrm>
          <a:prstGeom prst="rect">
            <a:avLst/>
          </a:prstGeom>
        </p:spPr>
      </p:pic>
    </p:spTree>
    <p:extLst>
      <p:ext uri="{BB962C8B-B14F-4D97-AF65-F5344CB8AC3E}">
        <p14:creationId xmlns:p14="http://schemas.microsoft.com/office/powerpoint/2010/main" val="2077105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B8FCF49-5384-08F9-FFEE-9FC6E9784AAC}"/>
              </a:ext>
            </a:extLst>
          </p:cNvPr>
          <p:cNvSpPr>
            <a:spLocks noGrp="1"/>
          </p:cNvSpPr>
          <p:nvPr>
            <p:ph idx="1"/>
          </p:nvPr>
        </p:nvSpPr>
        <p:spPr>
          <a:xfrm>
            <a:off x="878840" y="311785"/>
            <a:ext cx="10515600" cy="1546752"/>
          </a:xfrm>
        </p:spPr>
        <p:txBody>
          <a:bodyPr>
            <a:normAutofit/>
          </a:bodyPr>
          <a:lstStyle/>
          <a:p>
            <a:pPr marL="0" indent="0">
              <a:buNone/>
            </a:pPr>
            <a:r>
              <a:rPr lang="da-DK" dirty="0"/>
              <a:t>250.000 AI-chips</a:t>
            </a:r>
          </a:p>
          <a:p>
            <a:pPr marL="0" indent="0">
              <a:buNone/>
            </a:pPr>
            <a:r>
              <a:rPr lang="da-DK" dirty="0"/>
              <a:t>”</a:t>
            </a:r>
            <a:r>
              <a:rPr lang="da-DK" dirty="0" err="1"/>
              <a:t>Colosus</a:t>
            </a:r>
            <a:r>
              <a:rPr lang="da-DK" dirty="0"/>
              <a:t> 1” fra </a:t>
            </a:r>
            <a:r>
              <a:rPr lang="da-DK" dirty="0" err="1"/>
              <a:t>SpaceXAI</a:t>
            </a:r>
            <a:r>
              <a:rPr lang="da-DK" dirty="0"/>
              <a:t>  450Mega Watt</a:t>
            </a:r>
          </a:p>
        </p:txBody>
      </p:sp>
      <p:pic>
        <p:nvPicPr>
          <p:cNvPr id="4" name="Billede 3">
            <a:extLst>
              <a:ext uri="{FF2B5EF4-FFF2-40B4-BE49-F238E27FC236}">
                <a16:creationId xmlns:a16="http://schemas.microsoft.com/office/drawing/2014/main" id="{04AE23C5-DD44-51BC-6853-70E2609DA0E6}"/>
              </a:ext>
            </a:extLst>
          </p:cNvPr>
          <p:cNvPicPr>
            <a:picLocks noChangeAspect="1"/>
          </p:cNvPicPr>
          <p:nvPr/>
        </p:nvPicPr>
        <p:blipFill>
          <a:blip r:embed="rId2"/>
          <a:stretch>
            <a:fillRect/>
          </a:stretch>
        </p:blipFill>
        <p:spPr>
          <a:xfrm>
            <a:off x="1412254" y="1450323"/>
            <a:ext cx="8476434" cy="4935461"/>
          </a:xfrm>
          <a:prstGeom prst="rect">
            <a:avLst/>
          </a:prstGeom>
        </p:spPr>
      </p:pic>
    </p:spTree>
    <p:extLst>
      <p:ext uri="{BB962C8B-B14F-4D97-AF65-F5344CB8AC3E}">
        <p14:creationId xmlns:p14="http://schemas.microsoft.com/office/powerpoint/2010/main" val="329937430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1741</TotalTime>
  <Words>1470</Words>
  <Application>Microsoft Office PowerPoint</Application>
  <PresentationFormat>Widescreen</PresentationFormat>
  <Paragraphs>191</Paragraphs>
  <Slides>40</Slides>
  <Notes>4</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40</vt:i4>
      </vt:variant>
    </vt:vector>
  </HeadingPairs>
  <TitlesOfParts>
    <vt:vector size="48" baseType="lpstr">
      <vt:lpstr>Aptos</vt:lpstr>
      <vt:lpstr>Aptos Display</vt:lpstr>
      <vt:lpstr>Arial</vt:lpstr>
      <vt:lpstr>Calibri</vt:lpstr>
      <vt:lpstr>Cambria Math</vt:lpstr>
      <vt:lpstr>system-ui</vt:lpstr>
      <vt:lpstr>-webkit-standard</vt:lpstr>
      <vt:lpstr>Office-tema</vt:lpstr>
      <vt:lpstr>Nyt inden for Kunstig intelligens fra  Juni 2025 til September 2026 </vt:lpstr>
      <vt:lpstr>PowerPoint-præsentation</vt:lpstr>
      <vt:lpstr>Intelligens - Biologiske neuroner </vt:lpstr>
      <vt:lpstr>Dette er en Tensor (simuleret neuron)</vt:lpstr>
      <vt:lpstr>PowerPoint-præsentation</vt:lpstr>
      <vt:lpstr>PowerPoint-præsentation</vt:lpstr>
      <vt:lpstr>PowerPoint-præsentation</vt:lpstr>
      <vt:lpstr>PowerPoint-præsentation</vt:lpstr>
      <vt:lpstr>PowerPoint-præsentation</vt:lpstr>
      <vt:lpstr>Nogle spørgsmål?</vt:lpstr>
      <vt:lpstr>PowerPoint-præsentation</vt:lpstr>
      <vt:lpstr>PowerPoint-præsentation</vt:lpstr>
      <vt:lpstr>PowerPoint-præsentation</vt:lpstr>
      <vt:lpstr>PowerPoint-præsentation</vt:lpstr>
      <vt:lpstr>PowerPoint-præsentation</vt:lpstr>
      <vt:lpstr>PowerPoint-præsentation</vt:lpstr>
      <vt:lpstr>Nogle spørgsmål?</vt:lpstr>
      <vt:lpstr>Strømforbrug og nye AI centre</vt:lpstr>
      <vt:lpstr>ChatGPT Stargate Abilene Texas  Hvert komplex er 4x10.000 m2 under tag 7 komplexer planlagt Hvert komplex trækker 1000 MW</vt:lpstr>
      <vt:lpstr>Google Gemini har over 30 sites i 11 lande Her er ”Council Bluffs” i Omaha Strømforbrug  600 MW</vt:lpstr>
      <vt:lpstr>Anthropic Claude  (Amazon AWS) Standard AI beregningscenter</vt:lpstr>
      <vt:lpstr>Anthropic Claude  (Amazon AWS) ”AWS Project Rainier” i Indiana Strømforbrug 2200 MW</vt:lpstr>
      <vt:lpstr>Anthropic Claude  (Amazon AWS) ”AWS Project Rainier” i Indiana Strømforbrug 2200 MW</vt:lpstr>
      <vt:lpstr>PowerPoint-præsentation</vt:lpstr>
      <vt:lpstr>Frankrig booker 5000 MW til AI datacentre</vt:lpstr>
      <vt:lpstr>PowerPoint-præsentation</vt:lpstr>
      <vt:lpstr>PowerPoint-præsentation</vt:lpstr>
      <vt:lpstr>Nvidea har en ny chipset til brug i rummet Marts 2026 (GTC - Graphics Processing Unit Technology Conference)</vt:lpstr>
      <vt:lpstr>Nvidea Starcloud</vt:lpstr>
      <vt:lpstr>SpaceXAI vil lave satellit konstellation af  individuelle AI datacenter satellitter</vt:lpstr>
      <vt:lpstr>PowerPoint-præsentation</vt:lpstr>
      <vt:lpstr>Eksisterende Starlink konstellation</vt:lpstr>
      <vt:lpstr>Ny kommende Grok konstellation bygget ind i Starlink </vt:lpstr>
      <vt:lpstr>Test opsendinger af store sateliter fra SpaceXAI</vt:lpstr>
      <vt:lpstr>Test opsendinger af store sateliter fra SpaceXAI</vt:lpstr>
      <vt:lpstr>PowerPoint-præsentation</vt:lpstr>
      <vt:lpstr>Test opsendinger af store sateliter fra SpaceXAI</vt:lpstr>
      <vt:lpstr>Test opsendinger af store sateliter fra SpaceXAI</vt:lpstr>
      <vt:lpstr>Test opsendinger af store sateliter fra SpaceXAI</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Jakob Dannesboe</dc:creator>
  <cp:lastModifiedBy>Jakob Dannesboe</cp:lastModifiedBy>
  <cp:revision>32</cp:revision>
  <dcterms:created xsi:type="dcterms:W3CDTF">2026-07-09T11:53:02Z</dcterms:created>
  <dcterms:modified xsi:type="dcterms:W3CDTF">2026-08-24T08:52:11Z</dcterms:modified>
</cp:coreProperties>
</file>